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7" r:id="rId2"/>
    <p:sldId id="422" r:id="rId3"/>
    <p:sldId id="432" r:id="rId4"/>
    <p:sldId id="425" r:id="rId5"/>
    <p:sldId id="392" r:id="rId6"/>
    <p:sldId id="428" r:id="rId7"/>
    <p:sldId id="426" r:id="rId8"/>
    <p:sldId id="411" r:id="rId9"/>
    <p:sldId id="434" r:id="rId10"/>
    <p:sldId id="436" r:id="rId11"/>
    <p:sldId id="435" r:id="rId12"/>
    <p:sldId id="437" r:id="rId13"/>
    <p:sldId id="265" r:id="rId14"/>
    <p:sldId id="270" r:id="rId15"/>
    <p:sldId id="266" r:id="rId16"/>
    <p:sldId id="439" r:id="rId17"/>
    <p:sldId id="438" r:id="rId18"/>
    <p:sldId id="393" r:id="rId19"/>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4" d="100"/>
          <a:sy n="114"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dirty="0"/>
              <a:t>Suma </a:t>
            </a:r>
            <a:r>
              <a:rPr lang="en-US" sz="2800" dirty="0" err="1"/>
              <a:t>plătită</a:t>
            </a:r>
            <a:r>
              <a:rPr lang="en-US" sz="2800" dirty="0"/>
              <a:t> </a:t>
            </a:r>
            <a:r>
              <a:rPr lang="ro-RO" sz="2800" dirty="0"/>
              <a:t>(</a:t>
            </a:r>
            <a:r>
              <a:rPr lang="en-US" sz="2800" dirty="0"/>
              <a:t>euro)</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c:f>
              <c:strCache>
                <c:ptCount val="1"/>
                <c:pt idx="0">
                  <c:v>Suma plătită (mil euro)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C6-41F0-AFA4-738BF7AE71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C6-41F0-AFA4-738BF7AE71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C6-41F0-AFA4-738BF7AE71CF}"/>
              </c:ext>
            </c:extLst>
          </c:dPt>
          <c:dLbls>
            <c:dLbl>
              <c:idx val="0"/>
              <c:layout>
                <c:manualLayout>
                  <c:x val="-0.11411541547235723"/>
                  <c:y val="0.16263000732041369"/>
                </c:manualLayout>
              </c:layout>
              <c:tx>
                <c:rich>
                  <a:bodyPr/>
                  <a:lstStyle/>
                  <a:p>
                    <a:fld id="{A454FF79-8BED-42CB-9226-89CE09737009}" type="VALUE">
                      <a:rPr lang="en-US" smtClean="0"/>
                      <a:pPr/>
                      <a:t>[VALUE]</a:t>
                    </a:fld>
                    <a:r>
                      <a:rPr lang="en-US" dirty="0"/>
                      <a:t> mil</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C6-41F0-AFA4-738BF7AE71CF}"/>
                </c:ext>
              </c:extLst>
            </c:dLbl>
            <c:dLbl>
              <c:idx val="1"/>
              <c:layout>
                <c:manualLayout>
                  <c:x val="-2.4918969949538756E-2"/>
                  <c:y val="-0.2415184474036246"/>
                </c:manualLayout>
              </c:layout>
              <c:tx>
                <c:rich>
                  <a:bodyPr/>
                  <a:lstStyle/>
                  <a:p>
                    <a:fld id="{25CB51E7-B5CC-49AC-BEC0-E91BA884CE48}" type="VALUE">
                      <a:rPr lang="en-US" smtClean="0"/>
                      <a:pPr/>
                      <a:t>[VALUE]</a:t>
                    </a:fld>
                    <a:r>
                      <a:rPr lang="en-US" dirty="0"/>
                      <a:t> mil</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C6-41F0-AFA4-738BF7AE71CF}"/>
                </c:ext>
              </c:extLst>
            </c:dLbl>
            <c:dLbl>
              <c:idx val="2"/>
              <c:layout>
                <c:manualLayout>
                  <c:x val="0.1211210229953458"/>
                  <c:y val="0.12076719335028073"/>
                </c:manualLayout>
              </c:layout>
              <c:tx>
                <c:rich>
                  <a:bodyPr/>
                  <a:lstStyle/>
                  <a:p>
                    <a:fld id="{EEB250AB-8D79-446F-8085-5CCF7EA1CE2F}" type="VALUE">
                      <a:rPr lang="en-US" smtClean="0"/>
                      <a:pPr/>
                      <a:t>[VALUE]</a:t>
                    </a:fld>
                    <a:r>
                      <a:rPr lang="en-US" dirty="0"/>
                      <a:t> mil</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5C6-41F0-AFA4-738BF7AE71CF}"/>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Sheet1!$B$2:$B$4</c:f>
              <c:numCache>
                <c:formatCode>General</c:formatCode>
                <c:ptCount val="3"/>
                <c:pt idx="0">
                  <c:v>2019</c:v>
                </c:pt>
                <c:pt idx="1">
                  <c:v>2020</c:v>
                </c:pt>
                <c:pt idx="2">
                  <c:v>2021</c:v>
                </c:pt>
              </c:numCache>
            </c:numRef>
          </c:cat>
          <c:val>
            <c:numRef>
              <c:f>Sheet1!$C$2:$C$4</c:f>
              <c:numCache>
                <c:formatCode>General</c:formatCode>
                <c:ptCount val="3"/>
                <c:pt idx="0">
                  <c:v>524</c:v>
                </c:pt>
                <c:pt idx="1">
                  <c:v>655.4</c:v>
                </c:pt>
                <c:pt idx="2">
                  <c:v>582</c:v>
                </c:pt>
              </c:numCache>
            </c:numRef>
          </c:val>
          <c:extLst>
            <c:ext xmlns:c16="http://schemas.microsoft.com/office/drawing/2014/chart" uri="{C3380CC4-5D6E-409C-BE32-E72D297353CC}">
              <c16:uniqueId val="{00000006-15C6-41F0-AFA4-738BF7AE71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60BB1D65-3C4A-4476-A41E-4C5D45658833}" type="datetimeFigureOut">
              <a:rPr lang="en-GB" smtClean="0"/>
              <a:t>12/11/2021</a:t>
            </a:fld>
            <a:endParaRPr lang="en-GB"/>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677642A4-A8BD-4D18-BD18-432586FFD2B2}" type="slidenum">
              <a:rPr lang="en-GB" smtClean="0"/>
              <a:t>‹#›</a:t>
            </a:fld>
            <a:endParaRPr lang="en-GB"/>
          </a:p>
        </p:txBody>
      </p:sp>
    </p:spTree>
    <p:extLst>
      <p:ext uri="{BB962C8B-B14F-4D97-AF65-F5344CB8AC3E}">
        <p14:creationId xmlns:p14="http://schemas.microsoft.com/office/powerpoint/2010/main" val="326684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812D25C-6B1F-47B8-B817-738379E5E145}" type="slidenum">
              <a:rPr lang="ro-RO" smtClean="0"/>
              <a:t>13</a:t>
            </a:fld>
            <a:endParaRPr lang="ro-RO" dirty="0"/>
          </a:p>
        </p:txBody>
      </p:sp>
    </p:spTree>
    <p:extLst>
      <p:ext uri="{BB962C8B-B14F-4D97-AF65-F5344CB8AC3E}">
        <p14:creationId xmlns:p14="http://schemas.microsoft.com/office/powerpoint/2010/main" val="379808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A39F-D245-4EDF-A69A-D4F854BB1C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F7BBED-7961-48D6-ADD1-E9A0088E88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FBBC0B-C234-4971-BB08-4B9306CC7D8D}"/>
              </a:ext>
            </a:extLst>
          </p:cNvPr>
          <p:cNvSpPr>
            <a:spLocks noGrp="1"/>
          </p:cNvSpPr>
          <p:nvPr>
            <p:ph type="dt" sz="half" idx="10"/>
          </p:nvPr>
        </p:nvSpPr>
        <p:spPr/>
        <p:txBody>
          <a:bodyPr/>
          <a:lstStyle/>
          <a:p>
            <a:fld id="{F4DFE9FE-BE5E-40B6-9FB1-170121193849}" type="datetime1">
              <a:rPr lang="en-GB" smtClean="0"/>
              <a:t>12/11/2021</a:t>
            </a:fld>
            <a:endParaRPr lang="en-GB"/>
          </a:p>
        </p:txBody>
      </p:sp>
      <p:sp>
        <p:nvSpPr>
          <p:cNvPr id="5" name="Footer Placeholder 4">
            <a:extLst>
              <a:ext uri="{FF2B5EF4-FFF2-40B4-BE49-F238E27FC236}">
                <a16:creationId xmlns:a16="http://schemas.microsoft.com/office/drawing/2014/main" id="{347EACDF-FD59-4F15-9CFA-250A6DF15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CDB11-C21A-44AA-95D7-5C968693C0D7}"/>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31364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AC65-5FD6-446E-AD8F-E5BE5F4606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080ACB-2A87-49AD-9A1E-3C51701E5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D6914-E55B-44BC-807A-9E828D14CA24}"/>
              </a:ext>
            </a:extLst>
          </p:cNvPr>
          <p:cNvSpPr>
            <a:spLocks noGrp="1"/>
          </p:cNvSpPr>
          <p:nvPr>
            <p:ph type="dt" sz="half" idx="10"/>
          </p:nvPr>
        </p:nvSpPr>
        <p:spPr/>
        <p:txBody>
          <a:bodyPr/>
          <a:lstStyle/>
          <a:p>
            <a:fld id="{BFD7D54C-0CF2-49AB-922B-0A6DEEE4FE0B}" type="datetime1">
              <a:rPr lang="en-GB" smtClean="0"/>
              <a:t>12/11/2021</a:t>
            </a:fld>
            <a:endParaRPr lang="en-GB"/>
          </a:p>
        </p:txBody>
      </p:sp>
      <p:sp>
        <p:nvSpPr>
          <p:cNvPr id="5" name="Footer Placeholder 4">
            <a:extLst>
              <a:ext uri="{FF2B5EF4-FFF2-40B4-BE49-F238E27FC236}">
                <a16:creationId xmlns:a16="http://schemas.microsoft.com/office/drawing/2014/main" id="{BBAE5837-FFDE-47B2-B2DC-98B030FAF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D25FF-172D-4E38-80A4-84105B4A54CC}"/>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324567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5EC66-3314-49A6-8609-263071CBC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1390FE-5E3C-4934-8426-6AA2CB5E2E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C8C00-57B6-4BAD-87ED-A3523B90CA29}"/>
              </a:ext>
            </a:extLst>
          </p:cNvPr>
          <p:cNvSpPr>
            <a:spLocks noGrp="1"/>
          </p:cNvSpPr>
          <p:nvPr>
            <p:ph type="dt" sz="half" idx="10"/>
          </p:nvPr>
        </p:nvSpPr>
        <p:spPr/>
        <p:txBody>
          <a:bodyPr/>
          <a:lstStyle/>
          <a:p>
            <a:fld id="{219603ED-3601-407A-98E9-1B8FB9042A72}" type="datetime1">
              <a:rPr lang="en-GB" smtClean="0"/>
              <a:t>12/11/2021</a:t>
            </a:fld>
            <a:endParaRPr lang="en-GB"/>
          </a:p>
        </p:txBody>
      </p:sp>
      <p:sp>
        <p:nvSpPr>
          <p:cNvPr id="5" name="Footer Placeholder 4">
            <a:extLst>
              <a:ext uri="{FF2B5EF4-FFF2-40B4-BE49-F238E27FC236}">
                <a16:creationId xmlns:a16="http://schemas.microsoft.com/office/drawing/2014/main" id="{1736193B-B378-4362-9DF4-81EBB8DAE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746E33-EF3E-4601-B8A5-42FAB23C25D4}"/>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314053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87EE-1279-4962-97BA-37E3F81020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E35909-9F81-4D2C-A29B-2FD2C72FC9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2F914-78E1-484D-9F45-F146965F9674}"/>
              </a:ext>
            </a:extLst>
          </p:cNvPr>
          <p:cNvSpPr>
            <a:spLocks noGrp="1"/>
          </p:cNvSpPr>
          <p:nvPr>
            <p:ph type="dt" sz="half" idx="10"/>
          </p:nvPr>
        </p:nvSpPr>
        <p:spPr/>
        <p:txBody>
          <a:bodyPr/>
          <a:lstStyle/>
          <a:p>
            <a:fld id="{B679FCB4-F647-4A83-9174-9FCAE02E6FAF}" type="datetime1">
              <a:rPr lang="en-GB" smtClean="0"/>
              <a:t>12/11/2021</a:t>
            </a:fld>
            <a:endParaRPr lang="en-GB"/>
          </a:p>
        </p:txBody>
      </p:sp>
      <p:sp>
        <p:nvSpPr>
          <p:cNvPr id="5" name="Footer Placeholder 4">
            <a:extLst>
              <a:ext uri="{FF2B5EF4-FFF2-40B4-BE49-F238E27FC236}">
                <a16:creationId xmlns:a16="http://schemas.microsoft.com/office/drawing/2014/main" id="{515130A8-3F4A-4968-8067-8D4EBC7C8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9E748-F4F6-4819-83E1-2ED27447A3B2}"/>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175545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C6F4-1407-4E59-BA8D-6FB310ED0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F4295B-3B31-4666-82C4-A3FEE95A2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70076E-32EC-4F46-AE1A-DD8083494204}"/>
              </a:ext>
            </a:extLst>
          </p:cNvPr>
          <p:cNvSpPr>
            <a:spLocks noGrp="1"/>
          </p:cNvSpPr>
          <p:nvPr>
            <p:ph type="dt" sz="half" idx="10"/>
          </p:nvPr>
        </p:nvSpPr>
        <p:spPr/>
        <p:txBody>
          <a:bodyPr/>
          <a:lstStyle/>
          <a:p>
            <a:fld id="{8C5BCC9C-2A00-480C-8A3C-FBC84F622F40}" type="datetime1">
              <a:rPr lang="en-GB" smtClean="0"/>
              <a:t>12/11/2021</a:t>
            </a:fld>
            <a:endParaRPr lang="en-GB"/>
          </a:p>
        </p:txBody>
      </p:sp>
      <p:sp>
        <p:nvSpPr>
          <p:cNvPr id="5" name="Footer Placeholder 4">
            <a:extLst>
              <a:ext uri="{FF2B5EF4-FFF2-40B4-BE49-F238E27FC236}">
                <a16:creationId xmlns:a16="http://schemas.microsoft.com/office/drawing/2014/main" id="{B9FE5E6E-D96F-438A-BF86-BEAB9F28D1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5C1BE-1255-43F3-A7B5-EC82BA844EB5}"/>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149140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CAC5-ED64-4092-AE09-6C683AD37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923E69-69CD-4C8D-B869-71A5560554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9B8A3B-7109-4409-9951-610B5B0393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346E9F-75BE-4B94-A6F2-70C0C10EA38A}"/>
              </a:ext>
            </a:extLst>
          </p:cNvPr>
          <p:cNvSpPr>
            <a:spLocks noGrp="1"/>
          </p:cNvSpPr>
          <p:nvPr>
            <p:ph type="dt" sz="half" idx="10"/>
          </p:nvPr>
        </p:nvSpPr>
        <p:spPr/>
        <p:txBody>
          <a:bodyPr/>
          <a:lstStyle/>
          <a:p>
            <a:fld id="{01070C7C-18E5-4137-939C-7775FAE92938}" type="datetime1">
              <a:rPr lang="en-GB" smtClean="0"/>
              <a:t>12/11/2021</a:t>
            </a:fld>
            <a:endParaRPr lang="en-GB"/>
          </a:p>
        </p:txBody>
      </p:sp>
      <p:sp>
        <p:nvSpPr>
          <p:cNvPr id="6" name="Footer Placeholder 5">
            <a:extLst>
              <a:ext uri="{FF2B5EF4-FFF2-40B4-BE49-F238E27FC236}">
                <a16:creationId xmlns:a16="http://schemas.microsoft.com/office/drawing/2014/main" id="{44A8B349-8213-4D57-9A76-10B7AB586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D36A9-00D0-4834-AD0F-488CC8A4D196}"/>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355288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8157-CF27-44FC-B38D-896161A8CC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7AB604-4D47-4FFD-A317-DD685BF50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B65AA8-8C41-42A9-89C8-3C2F209145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100CF1-12C4-447A-945F-6C9CF153E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7C4E-7761-4901-A5DE-9CC9C9E632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DE1069-2E85-480D-B076-526646005AD2}"/>
              </a:ext>
            </a:extLst>
          </p:cNvPr>
          <p:cNvSpPr>
            <a:spLocks noGrp="1"/>
          </p:cNvSpPr>
          <p:nvPr>
            <p:ph type="dt" sz="half" idx="10"/>
          </p:nvPr>
        </p:nvSpPr>
        <p:spPr/>
        <p:txBody>
          <a:bodyPr/>
          <a:lstStyle/>
          <a:p>
            <a:fld id="{03EC6571-957B-4122-AAC3-96D1A3647430}" type="datetime1">
              <a:rPr lang="en-GB" smtClean="0"/>
              <a:t>12/11/2021</a:t>
            </a:fld>
            <a:endParaRPr lang="en-GB"/>
          </a:p>
        </p:txBody>
      </p:sp>
      <p:sp>
        <p:nvSpPr>
          <p:cNvPr id="8" name="Footer Placeholder 7">
            <a:extLst>
              <a:ext uri="{FF2B5EF4-FFF2-40B4-BE49-F238E27FC236}">
                <a16:creationId xmlns:a16="http://schemas.microsoft.com/office/drawing/2014/main" id="{C175D72C-66EA-4DA8-A9D5-02BEF52269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D9948E-FD13-49F2-B220-DEA168CBAAD3}"/>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231788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65CC-4A8F-4E67-9D59-A74822C09C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30BB97-A9AA-467E-9E74-2F956959F330}"/>
              </a:ext>
            </a:extLst>
          </p:cNvPr>
          <p:cNvSpPr>
            <a:spLocks noGrp="1"/>
          </p:cNvSpPr>
          <p:nvPr>
            <p:ph type="dt" sz="half" idx="10"/>
          </p:nvPr>
        </p:nvSpPr>
        <p:spPr/>
        <p:txBody>
          <a:bodyPr/>
          <a:lstStyle/>
          <a:p>
            <a:fld id="{22030E34-BB45-4F63-9199-4A418D36FC78}" type="datetime1">
              <a:rPr lang="en-GB" smtClean="0"/>
              <a:t>12/11/2021</a:t>
            </a:fld>
            <a:endParaRPr lang="en-GB"/>
          </a:p>
        </p:txBody>
      </p:sp>
      <p:sp>
        <p:nvSpPr>
          <p:cNvPr id="4" name="Footer Placeholder 3">
            <a:extLst>
              <a:ext uri="{FF2B5EF4-FFF2-40B4-BE49-F238E27FC236}">
                <a16:creationId xmlns:a16="http://schemas.microsoft.com/office/drawing/2014/main" id="{5F52E7B1-9277-478B-B041-70F78EFB59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C9E439-8224-41B6-88D7-8DE6E5042ED8}"/>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210233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CC98B-7802-45C7-8C75-7407DC46E267}"/>
              </a:ext>
            </a:extLst>
          </p:cNvPr>
          <p:cNvSpPr>
            <a:spLocks noGrp="1"/>
          </p:cNvSpPr>
          <p:nvPr>
            <p:ph type="dt" sz="half" idx="10"/>
          </p:nvPr>
        </p:nvSpPr>
        <p:spPr/>
        <p:txBody>
          <a:bodyPr/>
          <a:lstStyle/>
          <a:p>
            <a:fld id="{7FFF19BE-951A-44B9-883F-790EB088E9CE}" type="datetime1">
              <a:rPr lang="en-GB" smtClean="0"/>
              <a:t>12/11/2021</a:t>
            </a:fld>
            <a:endParaRPr lang="en-GB"/>
          </a:p>
        </p:txBody>
      </p:sp>
      <p:sp>
        <p:nvSpPr>
          <p:cNvPr id="3" name="Footer Placeholder 2">
            <a:extLst>
              <a:ext uri="{FF2B5EF4-FFF2-40B4-BE49-F238E27FC236}">
                <a16:creationId xmlns:a16="http://schemas.microsoft.com/office/drawing/2014/main" id="{2655362F-022B-44FD-8846-DAAEC8B9A9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A5F91D-8358-4BBA-B397-0770DE8946AD}"/>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102833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3D4F-1157-4024-A1B6-927F20C06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237FB2-FA46-4B63-B1EF-7A61EACBB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8D6891-7C12-4362-8884-ADE7476AB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8AA098-F414-4ABA-AB84-27DF59C9FA9F}"/>
              </a:ext>
            </a:extLst>
          </p:cNvPr>
          <p:cNvSpPr>
            <a:spLocks noGrp="1"/>
          </p:cNvSpPr>
          <p:nvPr>
            <p:ph type="dt" sz="half" idx="10"/>
          </p:nvPr>
        </p:nvSpPr>
        <p:spPr/>
        <p:txBody>
          <a:bodyPr/>
          <a:lstStyle/>
          <a:p>
            <a:fld id="{9E461891-4A35-4A30-A46D-F3225850C445}" type="datetime1">
              <a:rPr lang="en-GB" smtClean="0"/>
              <a:t>12/11/2021</a:t>
            </a:fld>
            <a:endParaRPr lang="en-GB"/>
          </a:p>
        </p:txBody>
      </p:sp>
      <p:sp>
        <p:nvSpPr>
          <p:cNvPr id="6" name="Footer Placeholder 5">
            <a:extLst>
              <a:ext uri="{FF2B5EF4-FFF2-40B4-BE49-F238E27FC236}">
                <a16:creationId xmlns:a16="http://schemas.microsoft.com/office/drawing/2014/main" id="{6368F020-0923-41E3-8FAA-B75BDA79D2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B7C15C-9EEF-4D87-8A73-8E38C8AE9C35}"/>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16511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E842-4BEB-4C52-9931-9E15705F0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4FD13C-6279-4906-9014-B4085BCE5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07C538-E938-4800-AA87-F004A1918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B98DCB-4556-462F-8B24-E425B3CDA873}"/>
              </a:ext>
            </a:extLst>
          </p:cNvPr>
          <p:cNvSpPr>
            <a:spLocks noGrp="1"/>
          </p:cNvSpPr>
          <p:nvPr>
            <p:ph type="dt" sz="half" idx="10"/>
          </p:nvPr>
        </p:nvSpPr>
        <p:spPr/>
        <p:txBody>
          <a:bodyPr/>
          <a:lstStyle/>
          <a:p>
            <a:fld id="{CB195634-1353-489F-AD6B-AA7BD19CF49C}" type="datetime1">
              <a:rPr lang="en-GB" smtClean="0"/>
              <a:t>12/11/2021</a:t>
            </a:fld>
            <a:endParaRPr lang="en-GB"/>
          </a:p>
        </p:txBody>
      </p:sp>
      <p:sp>
        <p:nvSpPr>
          <p:cNvPr id="6" name="Footer Placeholder 5">
            <a:extLst>
              <a:ext uri="{FF2B5EF4-FFF2-40B4-BE49-F238E27FC236}">
                <a16:creationId xmlns:a16="http://schemas.microsoft.com/office/drawing/2014/main" id="{B7054F9F-A012-460D-B77F-CDB4A30C1A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5F407C-FB4F-479F-9DAD-72AD6CE16C1D}"/>
              </a:ext>
            </a:extLst>
          </p:cNvPr>
          <p:cNvSpPr>
            <a:spLocks noGrp="1"/>
          </p:cNvSpPr>
          <p:nvPr>
            <p:ph type="sldNum" sz="quarter" idx="12"/>
          </p:nvPr>
        </p:nvSpPr>
        <p:spPr/>
        <p:txBody>
          <a:bodyPr/>
          <a:lstStyle/>
          <a:p>
            <a:fld id="{E077A807-BE3C-4244-A0B4-E6085D8A6D51}" type="slidenum">
              <a:rPr lang="en-GB" smtClean="0"/>
              <a:t>‹#›</a:t>
            </a:fld>
            <a:endParaRPr lang="en-GB"/>
          </a:p>
        </p:txBody>
      </p:sp>
    </p:spTree>
    <p:extLst>
      <p:ext uri="{BB962C8B-B14F-4D97-AF65-F5344CB8AC3E}">
        <p14:creationId xmlns:p14="http://schemas.microsoft.com/office/powerpoint/2010/main" val="339838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7C44C-493F-42C5-8AE0-90E7B5E6E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40202D-F311-4737-A3F3-8247BB81C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233C7-A019-46CE-9851-615F70905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47B9-2EF0-48E0-BD49-07BEBC554951}" type="datetime1">
              <a:rPr lang="en-GB" smtClean="0"/>
              <a:t>12/11/2021</a:t>
            </a:fld>
            <a:endParaRPr lang="en-GB"/>
          </a:p>
        </p:txBody>
      </p:sp>
      <p:sp>
        <p:nvSpPr>
          <p:cNvPr id="5" name="Footer Placeholder 4">
            <a:extLst>
              <a:ext uri="{FF2B5EF4-FFF2-40B4-BE49-F238E27FC236}">
                <a16:creationId xmlns:a16="http://schemas.microsoft.com/office/drawing/2014/main" id="{0BD31CC3-DC6A-4B50-865D-E04D1C9A6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AC6713-53F2-4203-B08A-0ECEB8F4B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7A807-BE3C-4244-A0B4-E6085D8A6D51}" type="slidenum">
              <a:rPr lang="en-GB" smtClean="0"/>
              <a:t>‹#›</a:t>
            </a:fld>
            <a:endParaRPr lang="en-GB"/>
          </a:p>
        </p:txBody>
      </p:sp>
    </p:spTree>
    <p:extLst>
      <p:ext uri="{BB962C8B-B14F-4D97-AF65-F5344CB8AC3E}">
        <p14:creationId xmlns:p14="http://schemas.microsoft.com/office/powerpoint/2010/main" val="412651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 y="472382"/>
            <a:ext cx="4174192" cy="503629"/>
          </a:xfrm>
          <a:prstGeom prst="rect">
            <a:avLst/>
          </a:prstGeom>
          <a:noFill/>
          <a:ln>
            <a:noFill/>
          </a:ln>
        </p:spPr>
      </p:pic>
      <p:sp>
        <p:nvSpPr>
          <p:cNvPr id="7" name="Slide Number Placeholder 6">
            <a:extLst>
              <a:ext uri="{FF2B5EF4-FFF2-40B4-BE49-F238E27FC236}">
                <a16:creationId xmlns:a16="http://schemas.microsoft.com/office/drawing/2014/main" id="{0C97D7BE-B20F-40AD-A8A2-97E752224415}"/>
              </a:ext>
            </a:extLst>
          </p:cNvPr>
          <p:cNvSpPr>
            <a:spLocks noGrp="1"/>
          </p:cNvSpPr>
          <p:nvPr>
            <p:ph type="sldNum" sz="quarter" idx="12"/>
          </p:nvPr>
        </p:nvSpPr>
        <p:spPr/>
        <p:txBody>
          <a:bodyPr/>
          <a:lstStyle/>
          <a:p>
            <a:fld id="{E077A807-BE3C-4244-A0B4-E6085D8A6D51}" type="slidenum">
              <a:rPr lang="en-GB" smtClean="0"/>
              <a:t>1</a:t>
            </a:fld>
            <a:endParaRPr lang="en-GB" dirty="0"/>
          </a:p>
        </p:txBody>
      </p:sp>
      <p:sp>
        <p:nvSpPr>
          <p:cNvPr id="9" name="Rectangle 8"/>
          <p:cNvSpPr/>
          <p:nvPr/>
        </p:nvSpPr>
        <p:spPr>
          <a:xfrm>
            <a:off x="1796862" y="4457996"/>
            <a:ext cx="8486106" cy="861774"/>
          </a:xfrm>
          <a:prstGeom prst="rect">
            <a:avLst/>
          </a:prstGeom>
        </p:spPr>
        <p:txBody>
          <a:bodyPr wrap="none">
            <a:spAutoFit/>
          </a:bodyPr>
          <a:lstStyle/>
          <a:p>
            <a:r>
              <a:rPr lang="en-GB" sz="5000" b="1" dirty="0" err="1">
                <a:solidFill>
                  <a:schemeClr val="accent6">
                    <a:lumMod val="50000"/>
                  </a:schemeClr>
                </a:solidFill>
                <a:ea typeface="Times New Roman" panose="02020603050405020304" pitchFamily="18" charset="0"/>
              </a:rPr>
              <a:t>Conferin</a:t>
            </a:r>
            <a:r>
              <a:rPr lang="ro-RO" sz="5000" b="1" dirty="0" err="1">
                <a:solidFill>
                  <a:schemeClr val="accent6">
                    <a:lumMod val="50000"/>
                  </a:schemeClr>
                </a:solidFill>
                <a:ea typeface="Times New Roman" panose="02020603050405020304" pitchFamily="18" charset="0"/>
              </a:rPr>
              <a:t>ță</a:t>
            </a:r>
            <a:r>
              <a:rPr lang="ro-RO" sz="5000" b="1" dirty="0">
                <a:solidFill>
                  <a:schemeClr val="accent6">
                    <a:lumMod val="50000"/>
                  </a:schemeClr>
                </a:solidFill>
                <a:ea typeface="Times New Roman" panose="02020603050405020304" pitchFamily="18" charset="0"/>
              </a:rPr>
              <a:t> de presă 12.11.2021</a:t>
            </a:r>
            <a:endParaRPr lang="en-US" sz="5000" dirty="0">
              <a:solidFill>
                <a:schemeClr val="accent6">
                  <a:lumMod val="50000"/>
                </a:schemeClr>
              </a:solidFill>
            </a:endParaRPr>
          </a:p>
        </p:txBody>
      </p:sp>
      <p:sp>
        <p:nvSpPr>
          <p:cNvPr id="15" name="AutoShape 2" descr="Under the USDA's Definition, 90 Percent of Iowa's Farms Are “Family Farms”  | Modern Fa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99325" y="6148443"/>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p:nvPr/>
        </p:nvPicPr>
        <p:blipFill>
          <a:blip r:embed="rId3"/>
          <a:stretch>
            <a:fillRect/>
          </a:stretch>
        </p:blipFill>
        <p:spPr>
          <a:xfrm>
            <a:off x="3014473" y="1288055"/>
            <a:ext cx="6225219" cy="2341269"/>
          </a:xfrm>
          <a:prstGeom prst="rect">
            <a:avLst/>
          </a:prstGeom>
        </p:spPr>
      </p:pic>
      <p:pic>
        <p:nvPicPr>
          <p:cNvPr id="14340" name="Picture 4" descr="Drapelul european | Uniunea European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903" y="1757047"/>
            <a:ext cx="2755505" cy="183778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teag Romania - drapel | sidro.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00" y="1767543"/>
            <a:ext cx="2740928" cy="18272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10600" y="5758776"/>
            <a:ext cx="3001399" cy="477054"/>
          </a:xfrm>
          <a:prstGeom prst="rect">
            <a:avLst/>
          </a:prstGeom>
        </p:spPr>
        <p:txBody>
          <a:bodyPr wrap="none">
            <a:spAutoFit/>
          </a:bodyPr>
          <a:lstStyle/>
          <a:p>
            <a:r>
              <a:rPr lang="en-US" sz="2500" b="1" dirty="0" err="1">
                <a:ea typeface="Times New Roman" panose="02020603050405020304" pitchFamily="18" charset="0"/>
              </a:rPr>
              <a:t>Nechita</a:t>
            </a:r>
            <a:r>
              <a:rPr lang="en-US" sz="2500" b="1" dirty="0">
                <a:ea typeface="Times New Roman" panose="02020603050405020304" pitchFamily="18" charset="0"/>
              </a:rPr>
              <a:t> Adrian OROS</a:t>
            </a:r>
            <a:endParaRPr lang="en-US" sz="2500" dirty="0"/>
          </a:p>
        </p:txBody>
      </p:sp>
    </p:spTree>
    <p:extLst>
      <p:ext uri="{BB962C8B-B14F-4D97-AF65-F5344CB8AC3E}">
        <p14:creationId xmlns:p14="http://schemas.microsoft.com/office/powerpoint/2010/main" val="341329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14" name="Rectangle 13"/>
          <p:cNvSpPr/>
          <p:nvPr/>
        </p:nvSpPr>
        <p:spPr>
          <a:xfrm>
            <a:off x="1085549" y="1852047"/>
            <a:ext cx="10020902" cy="4154984"/>
          </a:xfrm>
          <a:prstGeom prst="rect">
            <a:avLst/>
          </a:prstGeom>
        </p:spPr>
        <p:txBody>
          <a:bodyPr wrap="square">
            <a:spAutoFit/>
          </a:bodyPr>
          <a:lstStyle/>
          <a:p>
            <a:pPr algn="just">
              <a:spcAft>
                <a:spcPts val="0"/>
              </a:spcAft>
            </a:pPr>
            <a:r>
              <a:rPr lang="ro-RO" sz="2400" b="1" dirty="0">
                <a:effectLst/>
                <a:ea typeface="Times New Roman" panose="02020603050405020304" pitchFamily="18" charset="0"/>
              </a:rPr>
              <a:t>Regulamentele de bază care reglementează cadrul legal al PNS – 10 decembrie 2021 </a:t>
            </a:r>
          </a:p>
          <a:p>
            <a:pPr algn="just">
              <a:spcAft>
                <a:spcPts val="0"/>
              </a:spcAft>
            </a:pPr>
            <a:endParaRPr lang="ro-RO" sz="2400" b="1" dirty="0">
              <a:ea typeface="Times New Roman" panose="02020603050405020304" pitchFamily="18" charset="0"/>
            </a:endParaRPr>
          </a:p>
          <a:p>
            <a:pPr algn="just">
              <a:spcAft>
                <a:spcPts val="0"/>
              </a:spcAft>
            </a:pPr>
            <a:r>
              <a:rPr lang="ro-RO" sz="2400" b="1" dirty="0">
                <a:ea typeface="Times New Roman" panose="02020603050405020304" pitchFamily="18" charset="0"/>
              </a:rPr>
              <a:t>SM elaborează PNS</a:t>
            </a:r>
          </a:p>
          <a:p>
            <a:pPr algn="just">
              <a:spcAft>
                <a:spcPts val="0"/>
              </a:spcAft>
            </a:pPr>
            <a:endParaRPr lang="ro-RO" sz="2400" b="1" dirty="0">
              <a:ea typeface="Times New Roman" panose="02020603050405020304" pitchFamily="18" charset="0"/>
            </a:endParaRPr>
          </a:p>
          <a:p>
            <a:pPr algn="just">
              <a:spcAft>
                <a:spcPts val="0"/>
              </a:spcAft>
            </a:pPr>
            <a:r>
              <a:rPr lang="ro-RO" sz="2400" b="1" dirty="0">
                <a:ea typeface="Times New Roman" panose="02020603050405020304" pitchFamily="18" charset="0"/>
              </a:rPr>
              <a:t>COM dezvoltă aplicația IT în care trebuie elaborat și transmis PNS-</a:t>
            </a:r>
            <a:r>
              <a:rPr lang="ro-RO" sz="2400" b="1" dirty="0" err="1">
                <a:ea typeface="Times New Roman" panose="02020603050405020304" pitchFamily="18" charset="0"/>
              </a:rPr>
              <a:t>ul</a:t>
            </a:r>
            <a:endParaRPr lang="ro-RO" sz="2400" b="1" dirty="0">
              <a:ea typeface="Times New Roman" panose="02020603050405020304" pitchFamily="18" charset="0"/>
            </a:endParaRPr>
          </a:p>
          <a:p>
            <a:pPr algn="just">
              <a:spcAft>
                <a:spcPts val="0"/>
              </a:spcAft>
            </a:pPr>
            <a:endParaRPr lang="ro-RO" sz="2400" b="1" dirty="0">
              <a:ea typeface="Times New Roman" panose="02020603050405020304" pitchFamily="18" charset="0"/>
            </a:endParaRPr>
          </a:p>
          <a:p>
            <a:pPr algn="just">
              <a:spcAft>
                <a:spcPts val="0"/>
              </a:spcAft>
            </a:pPr>
            <a:r>
              <a:rPr lang="ro-RO" sz="2400" b="1" dirty="0">
                <a:ea typeface="Times New Roman" panose="02020603050405020304" pitchFamily="18" charset="0"/>
              </a:rPr>
              <a:t>MADR</a:t>
            </a:r>
            <a:r>
              <a:rPr lang="en-GB" sz="2400" b="1" dirty="0">
                <a:ea typeface="Times New Roman" panose="02020603050405020304" pitchFamily="18" charset="0"/>
              </a:rPr>
              <a:t>	</a:t>
            </a:r>
            <a:r>
              <a:rPr lang="ro-RO" sz="2400" b="1" dirty="0">
                <a:ea typeface="Times New Roman" panose="02020603050405020304" pitchFamily="18" charset="0"/>
              </a:rPr>
              <a:t>- </a:t>
            </a:r>
            <a:r>
              <a:rPr lang="ro-RO" sz="2400" b="1" dirty="0" err="1">
                <a:ea typeface="Times New Roman" panose="02020603050405020304" pitchFamily="18" charset="0"/>
              </a:rPr>
              <a:t>consultari</a:t>
            </a:r>
            <a:r>
              <a:rPr lang="ro-RO" sz="2400" b="1" dirty="0">
                <a:ea typeface="Times New Roman" panose="02020603050405020304" pitchFamily="18" charset="0"/>
              </a:rPr>
              <a:t> cu mediul asociativ(noiembrie)</a:t>
            </a:r>
          </a:p>
          <a:p>
            <a:pPr algn="just">
              <a:spcAft>
                <a:spcPts val="0"/>
              </a:spcAft>
            </a:pPr>
            <a:r>
              <a:rPr lang="en-GB" sz="2400" b="1" dirty="0">
                <a:ea typeface="Times New Roman" panose="02020603050405020304" pitchFamily="18" charset="0"/>
              </a:rPr>
              <a:t>	</a:t>
            </a:r>
            <a:r>
              <a:rPr lang="ro-RO" sz="2400" b="1" dirty="0">
                <a:ea typeface="Times New Roman" panose="02020603050405020304" pitchFamily="18" charset="0"/>
              </a:rPr>
              <a:t>-</a:t>
            </a:r>
            <a:r>
              <a:rPr lang="en-GB" sz="2400" b="1" dirty="0">
                <a:ea typeface="Times New Roman" panose="02020603050405020304" pitchFamily="18" charset="0"/>
              </a:rPr>
              <a:t> </a:t>
            </a:r>
            <a:r>
              <a:rPr lang="ro-RO" sz="2400" b="1" dirty="0">
                <a:ea typeface="Times New Roman" panose="02020603050405020304" pitchFamily="18" charset="0"/>
              </a:rPr>
              <a:t>12 grupuri de lucru(160 </a:t>
            </a:r>
            <a:r>
              <a:rPr lang="ro-RO" sz="2400" b="1" dirty="0" err="1">
                <a:ea typeface="Times New Roman" panose="02020603050405020304" pitchFamily="18" charset="0"/>
              </a:rPr>
              <a:t>entitati</a:t>
            </a:r>
            <a:r>
              <a:rPr lang="ro-RO" sz="2400" b="1" dirty="0">
                <a:ea typeface="Times New Roman" panose="02020603050405020304" pitchFamily="18" charset="0"/>
              </a:rPr>
              <a:t>)</a:t>
            </a:r>
            <a:endParaRPr lang="en-GB" sz="2400" b="1" dirty="0">
              <a:ea typeface="Times New Roman" panose="02020603050405020304" pitchFamily="18" charset="0"/>
            </a:endParaRPr>
          </a:p>
          <a:p>
            <a:pPr algn="just">
              <a:spcAft>
                <a:spcPts val="0"/>
              </a:spcAft>
            </a:pPr>
            <a:r>
              <a:rPr lang="en-GB" sz="2400" b="1" dirty="0">
                <a:ea typeface="Times New Roman" panose="02020603050405020304" pitchFamily="18" charset="0"/>
              </a:rPr>
              <a:t>	- 17 </a:t>
            </a:r>
            <a:r>
              <a:rPr lang="ro-RO" sz="2400" b="1" dirty="0">
                <a:ea typeface="Times New Roman" panose="02020603050405020304" pitchFamily="18" charset="0"/>
              </a:rPr>
              <a:t>întâlniri cu grupurile de lucru</a:t>
            </a:r>
          </a:p>
          <a:p>
            <a:pPr algn="just">
              <a:spcAft>
                <a:spcPts val="0"/>
              </a:spcAft>
            </a:pPr>
            <a:endParaRPr lang="ro-RO" sz="2400" b="1" dirty="0">
              <a:ea typeface="Times New Roman" panose="02020603050405020304" pitchFamily="18" charset="0"/>
            </a:endParaRPr>
          </a:p>
        </p:txBody>
      </p:sp>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31DB725-7652-4E10-BBEF-844C123285B1}"/>
              </a:ext>
            </a:extLst>
          </p:cNvPr>
          <p:cNvSpPr/>
          <p:nvPr/>
        </p:nvSpPr>
        <p:spPr>
          <a:xfrm>
            <a:off x="817547" y="927935"/>
            <a:ext cx="10873426" cy="707886"/>
          </a:xfrm>
          <a:prstGeom prst="rect">
            <a:avLst/>
          </a:prstGeom>
        </p:spPr>
        <p:txBody>
          <a:bodyPr wrap="none">
            <a:spAutoFit/>
          </a:bodyPr>
          <a:lstStyle/>
          <a:p>
            <a:r>
              <a:rPr lang="ro-RO" sz="4000" b="1" dirty="0">
                <a:solidFill>
                  <a:schemeClr val="accent6">
                    <a:lumMod val="50000"/>
                  </a:schemeClr>
                </a:solidFill>
                <a:cs typeface="Arial" panose="020B0604020202020204" pitchFamily="34" charset="0"/>
              </a:rPr>
              <a:t>Stadiul </a:t>
            </a:r>
            <a:r>
              <a:rPr lang="ro-RO" sz="4000" b="1" dirty="0" err="1">
                <a:solidFill>
                  <a:schemeClr val="accent6">
                    <a:lumMod val="50000"/>
                  </a:schemeClr>
                </a:solidFill>
                <a:cs typeface="Arial" panose="020B0604020202020204" pitchFamily="34" charset="0"/>
              </a:rPr>
              <a:t>eleborării</a:t>
            </a:r>
            <a:r>
              <a:rPr lang="ro-RO" sz="4000" b="1" dirty="0">
                <a:solidFill>
                  <a:schemeClr val="accent6">
                    <a:lumMod val="50000"/>
                  </a:schemeClr>
                </a:solidFill>
                <a:cs typeface="Arial" panose="020B0604020202020204" pitchFamily="34" charset="0"/>
              </a:rPr>
              <a:t> Planului Național Strategic (PNS)</a:t>
            </a:r>
            <a:endParaRPr lang="en-US" sz="4000" b="1" dirty="0">
              <a:solidFill>
                <a:schemeClr val="accent6">
                  <a:lumMod val="50000"/>
                </a:schemeClr>
              </a:solidFill>
            </a:endParaRPr>
          </a:p>
        </p:txBody>
      </p:sp>
    </p:spTree>
    <p:extLst>
      <p:ext uri="{BB962C8B-B14F-4D97-AF65-F5344CB8AC3E}">
        <p14:creationId xmlns:p14="http://schemas.microsoft.com/office/powerpoint/2010/main" val="346180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14" name="Rectangle 13"/>
          <p:cNvSpPr/>
          <p:nvPr/>
        </p:nvSpPr>
        <p:spPr>
          <a:xfrm>
            <a:off x="428023" y="1827635"/>
            <a:ext cx="11867061" cy="1938992"/>
          </a:xfrm>
          <a:prstGeom prst="rect">
            <a:avLst/>
          </a:prstGeom>
        </p:spPr>
        <p:txBody>
          <a:bodyPr wrap="square">
            <a:spAutoFit/>
          </a:bodyPr>
          <a:lstStyle/>
          <a:p>
            <a:pPr algn="just">
              <a:spcAft>
                <a:spcPts val="0"/>
              </a:spcAft>
            </a:pPr>
            <a:endParaRPr lang="ro-RO" sz="2400" b="1" dirty="0">
              <a:effectLst/>
              <a:ea typeface="Times New Roman" panose="02020603050405020304" pitchFamily="18" charset="0"/>
            </a:endParaRPr>
          </a:p>
          <a:p>
            <a:pPr algn="just">
              <a:spcAft>
                <a:spcPts val="0"/>
              </a:spcAft>
            </a:pPr>
            <a:r>
              <a:rPr lang="ro-RO" sz="2400" b="1" dirty="0">
                <a:ea typeface="Times New Roman" panose="02020603050405020304" pitchFamily="18" charset="0"/>
              </a:rPr>
              <a:t>Noua Politică Agricolă Comună – 365 mld Euro</a:t>
            </a:r>
          </a:p>
          <a:p>
            <a:pPr algn="just">
              <a:spcAft>
                <a:spcPts val="0"/>
              </a:spcAft>
            </a:pPr>
            <a:endParaRPr lang="ro-RO" sz="2400" b="1" dirty="0">
              <a:ea typeface="Times New Roman" panose="02020603050405020304" pitchFamily="18" charset="0"/>
            </a:endParaRPr>
          </a:p>
          <a:p>
            <a:pPr algn="just">
              <a:spcAft>
                <a:spcPts val="0"/>
              </a:spcAft>
            </a:pPr>
            <a:r>
              <a:rPr lang="ro-RO" sz="2400" b="1" dirty="0">
                <a:ea typeface="Times New Roman" panose="02020603050405020304" pitchFamily="18" charset="0"/>
              </a:rPr>
              <a:t>PNS România 2021-2027 – 21.65 mld Euro</a:t>
            </a:r>
          </a:p>
          <a:p>
            <a:pPr algn="just">
              <a:spcAft>
                <a:spcPts val="0"/>
              </a:spcAft>
            </a:pPr>
            <a:endParaRPr lang="ro-RO" sz="2400" b="1" dirty="0">
              <a:ea typeface="Times New Roman" panose="02020603050405020304" pitchFamily="18" charset="0"/>
            </a:endParaRPr>
          </a:p>
        </p:txBody>
      </p:sp>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817547" y="3865735"/>
            <a:ext cx="11291775" cy="1846659"/>
          </a:xfrm>
          <a:prstGeom prst="rect">
            <a:avLst/>
          </a:prstGeom>
        </p:spPr>
        <p:txBody>
          <a:bodyPr wrap="square">
            <a:spAutoFit/>
          </a:bodyPr>
          <a:lstStyle/>
          <a:p>
            <a:pPr marL="285750" lvl="0" indent="-285750">
              <a:buFont typeface="Wingdings" panose="05000000000000000000" pitchFamily="2" charset="2"/>
              <a:buChar char="Ø"/>
            </a:pPr>
            <a:r>
              <a:rPr lang="ro-RO" sz="2400" b="1" dirty="0"/>
              <a:t>13,6 </a:t>
            </a:r>
            <a:r>
              <a:rPr lang="ro-MD" sz="2400" b="1" dirty="0"/>
              <a:t>mld Euro </a:t>
            </a:r>
            <a:r>
              <a:rPr lang="ro-MD" sz="2400" dirty="0"/>
              <a:t>-  Pilonul I (plăți directe)</a:t>
            </a:r>
            <a:endParaRPr lang="en-US" sz="2400" dirty="0"/>
          </a:p>
          <a:p>
            <a:pPr marL="285750" lvl="0" indent="-285750">
              <a:buFont typeface="Wingdings" panose="05000000000000000000" pitchFamily="2" charset="2"/>
              <a:buChar char="Ø"/>
            </a:pPr>
            <a:r>
              <a:rPr lang="ro-RO" sz="2400" b="1" dirty="0"/>
              <a:t>363,5 mil Euro </a:t>
            </a:r>
            <a:r>
              <a:rPr lang="ro-RO" sz="2400" dirty="0"/>
              <a:t>alocate măsurilor de piață - intervenții sectoriale;</a:t>
            </a:r>
            <a:endParaRPr lang="en-US" sz="2400" dirty="0"/>
          </a:p>
          <a:p>
            <a:pPr marL="285750" lvl="0" indent="-285750">
              <a:buFont typeface="Wingdings" panose="05000000000000000000" pitchFamily="2" charset="2"/>
              <a:buChar char="Ø"/>
            </a:pPr>
            <a:r>
              <a:rPr lang="ro-RO" sz="2400" b="1" dirty="0"/>
              <a:t>6,9 mld Euro </a:t>
            </a:r>
            <a:r>
              <a:rPr lang="ro-RO" sz="2400" dirty="0"/>
              <a:t>alocate pentru dezvoltare rurală, la care se adaugă facilitatea Next Generation 	în valoare de cca </a:t>
            </a:r>
            <a:r>
              <a:rPr lang="ro-RO" sz="2400" b="1" dirty="0"/>
              <a:t>700 mil. Euro</a:t>
            </a:r>
            <a:r>
              <a:rPr lang="ro-RO" sz="2400" dirty="0"/>
              <a:t>.</a:t>
            </a:r>
            <a:endParaRPr lang="en-US" sz="2400" dirty="0"/>
          </a:p>
          <a:p>
            <a:pPr algn="just">
              <a:spcAft>
                <a:spcPts val="0"/>
              </a:spcAft>
            </a:pPr>
            <a:endParaRPr lang="ro-RO" b="1" dirty="0">
              <a:ea typeface="Times New Roman" panose="02020603050405020304" pitchFamily="18" charset="0"/>
            </a:endParaRPr>
          </a:p>
        </p:txBody>
      </p:sp>
      <p:sp>
        <p:nvSpPr>
          <p:cNvPr id="20" name="Arrow: Notched Right 8">
            <a:extLst>
              <a:ext uri="{FF2B5EF4-FFF2-40B4-BE49-F238E27FC236}">
                <a16:creationId xmlns:a16="http://schemas.microsoft.com/office/drawing/2014/main" id="{DEF02875-D1E5-4595-9C10-B0B1A84E71D5}"/>
              </a:ext>
            </a:extLst>
          </p:cNvPr>
          <p:cNvSpPr/>
          <p:nvPr/>
        </p:nvSpPr>
        <p:spPr>
          <a:xfrm>
            <a:off x="110713" y="2345454"/>
            <a:ext cx="359690" cy="121920"/>
          </a:xfrm>
          <a:prstGeom prst="notch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Notched Right 8">
            <a:extLst>
              <a:ext uri="{FF2B5EF4-FFF2-40B4-BE49-F238E27FC236}">
                <a16:creationId xmlns:a16="http://schemas.microsoft.com/office/drawing/2014/main" id="{DEF02875-D1E5-4595-9C10-B0B1A84E71D5}"/>
              </a:ext>
            </a:extLst>
          </p:cNvPr>
          <p:cNvSpPr/>
          <p:nvPr/>
        </p:nvSpPr>
        <p:spPr>
          <a:xfrm>
            <a:off x="102265" y="3126336"/>
            <a:ext cx="359690" cy="121920"/>
          </a:xfrm>
          <a:prstGeom prst="notch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702" name="Picture 6" descr="Care sunt propunerile Comisiei Europene pentru viitoarea Politica Agricola  Comu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323" y="2430573"/>
            <a:ext cx="2244002" cy="1683002"/>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Cum vrea UE să arate agricultura din Europa în 2027: Venituri corecte  pentru fermieri, echilibrarea lanțului de producție și acțiuni pentru  atenuarea schimbărilor climatice - BASF Agricultural Solutions Româ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324" y="2430573"/>
            <a:ext cx="2989441" cy="168571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83785" y="5564663"/>
            <a:ext cx="11723338" cy="461665"/>
          </a:xfrm>
          <a:prstGeom prst="rect">
            <a:avLst/>
          </a:prstGeom>
        </p:spPr>
        <p:txBody>
          <a:bodyPr wrap="none">
            <a:spAutoFit/>
          </a:bodyPr>
          <a:lstStyle/>
          <a:p>
            <a:r>
              <a:rPr lang="ro-RO" sz="2400" b="1" dirty="0"/>
              <a:t>PNS 2021 – 2022 – 6,2 mld E (3,258 mld Euro – măsuri de dezvoltare rurală lansate în 2021)</a:t>
            </a:r>
            <a:endParaRPr lang="en-US" sz="2400" dirty="0"/>
          </a:p>
        </p:txBody>
      </p:sp>
      <p:sp>
        <p:nvSpPr>
          <p:cNvPr id="40" name="Arrow: Notched Right 8">
            <a:extLst>
              <a:ext uri="{FF2B5EF4-FFF2-40B4-BE49-F238E27FC236}">
                <a16:creationId xmlns:a16="http://schemas.microsoft.com/office/drawing/2014/main" id="{DEF02875-D1E5-4595-9C10-B0B1A84E71D5}"/>
              </a:ext>
            </a:extLst>
          </p:cNvPr>
          <p:cNvSpPr/>
          <p:nvPr/>
        </p:nvSpPr>
        <p:spPr>
          <a:xfrm>
            <a:off x="138158" y="5757321"/>
            <a:ext cx="359690" cy="121920"/>
          </a:xfrm>
          <a:prstGeom prst="notch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31DB725-7652-4E10-BBEF-844C123285B1}"/>
              </a:ext>
            </a:extLst>
          </p:cNvPr>
          <p:cNvSpPr/>
          <p:nvPr/>
        </p:nvSpPr>
        <p:spPr>
          <a:xfrm>
            <a:off x="817547" y="927935"/>
            <a:ext cx="10873426" cy="707886"/>
          </a:xfrm>
          <a:prstGeom prst="rect">
            <a:avLst/>
          </a:prstGeom>
        </p:spPr>
        <p:txBody>
          <a:bodyPr wrap="none">
            <a:spAutoFit/>
          </a:bodyPr>
          <a:lstStyle/>
          <a:p>
            <a:r>
              <a:rPr lang="ro-RO" sz="4000" b="1" dirty="0">
                <a:solidFill>
                  <a:schemeClr val="accent6">
                    <a:lumMod val="50000"/>
                  </a:schemeClr>
                </a:solidFill>
                <a:cs typeface="Arial" panose="020B0604020202020204" pitchFamily="34" charset="0"/>
              </a:rPr>
              <a:t>Stadiul </a:t>
            </a:r>
            <a:r>
              <a:rPr lang="ro-RO" sz="4000" b="1" dirty="0" err="1">
                <a:solidFill>
                  <a:schemeClr val="accent6">
                    <a:lumMod val="50000"/>
                  </a:schemeClr>
                </a:solidFill>
                <a:cs typeface="Arial" panose="020B0604020202020204" pitchFamily="34" charset="0"/>
              </a:rPr>
              <a:t>eleborării</a:t>
            </a:r>
            <a:r>
              <a:rPr lang="ro-RO" sz="4000" b="1" dirty="0">
                <a:solidFill>
                  <a:schemeClr val="accent6">
                    <a:lumMod val="50000"/>
                  </a:schemeClr>
                </a:solidFill>
                <a:cs typeface="Arial" panose="020B0604020202020204" pitchFamily="34" charset="0"/>
              </a:rPr>
              <a:t> Planului Național Strategic (PNS)</a:t>
            </a:r>
            <a:endParaRPr lang="en-US" sz="4000" b="1" dirty="0">
              <a:solidFill>
                <a:schemeClr val="accent6">
                  <a:lumMod val="50000"/>
                </a:schemeClr>
              </a:solidFill>
            </a:endParaRPr>
          </a:p>
        </p:txBody>
      </p:sp>
    </p:spTree>
    <p:extLst>
      <p:ext uri="{BB962C8B-B14F-4D97-AF65-F5344CB8AC3E}">
        <p14:creationId xmlns:p14="http://schemas.microsoft.com/office/powerpoint/2010/main" val="128912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31DB725-7652-4E10-BBEF-844C123285B1}"/>
              </a:ext>
            </a:extLst>
          </p:cNvPr>
          <p:cNvSpPr/>
          <p:nvPr/>
        </p:nvSpPr>
        <p:spPr>
          <a:xfrm>
            <a:off x="817547" y="927935"/>
            <a:ext cx="10008637" cy="707886"/>
          </a:xfrm>
          <a:prstGeom prst="rect">
            <a:avLst/>
          </a:prstGeom>
        </p:spPr>
        <p:txBody>
          <a:bodyPr wrap="none">
            <a:spAutoFit/>
          </a:bodyPr>
          <a:lstStyle/>
          <a:p>
            <a:r>
              <a:rPr lang="ro-RO" sz="4000" b="1" dirty="0">
                <a:solidFill>
                  <a:schemeClr val="accent6">
                    <a:lumMod val="50000"/>
                  </a:schemeClr>
                </a:solidFill>
                <a:cs typeface="Arial" panose="020B0604020202020204" pitchFamily="34" charset="0"/>
              </a:rPr>
              <a:t>Buget Plan Național Strategic (PNS) 2023-2027</a:t>
            </a:r>
            <a:endParaRPr lang="en-US" sz="4000" b="1" dirty="0">
              <a:solidFill>
                <a:schemeClr val="accent6">
                  <a:lumMod val="50000"/>
                </a:schemeClr>
              </a:solidFill>
            </a:endParaRPr>
          </a:p>
        </p:txBody>
      </p:sp>
      <p:sp>
        <p:nvSpPr>
          <p:cNvPr id="2" name="Rectangle 1">
            <a:extLst>
              <a:ext uri="{FF2B5EF4-FFF2-40B4-BE49-F238E27FC236}">
                <a16:creationId xmlns:a16="http://schemas.microsoft.com/office/drawing/2014/main" id="{06732FCE-67A8-4F14-AC6F-889E362BA9EE}"/>
              </a:ext>
            </a:extLst>
          </p:cNvPr>
          <p:cNvSpPr/>
          <p:nvPr/>
        </p:nvSpPr>
        <p:spPr>
          <a:xfrm>
            <a:off x="1181100" y="2238376"/>
            <a:ext cx="9645084" cy="3046988"/>
          </a:xfrm>
          <a:prstGeom prst="rect">
            <a:avLst/>
          </a:prstGeom>
        </p:spPr>
        <p:txBody>
          <a:bodyPr wrap="square">
            <a:spAutoFit/>
          </a:bodyPr>
          <a:lstStyle/>
          <a:p>
            <a:r>
              <a:rPr lang="ro-RO" sz="2400" dirty="0"/>
              <a:t>Buget total: </a:t>
            </a:r>
            <a:r>
              <a:rPr lang="ro-RO" sz="2400" b="1" dirty="0"/>
              <a:t>15,90 mld. euro </a:t>
            </a:r>
            <a:r>
              <a:rPr lang="ro-RO" sz="2400" dirty="0"/>
              <a:t>(15.896.653.379 euro):</a:t>
            </a:r>
          </a:p>
          <a:p>
            <a:endParaRPr lang="ro-RO" sz="2400" dirty="0"/>
          </a:p>
          <a:p>
            <a:pPr marL="285750" indent="-285750">
              <a:buFont typeface="Arial" panose="020B0604020202020204" pitchFamily="34" charset="0"/>
              <a:buChar char="•"/>
            </a:pPr>
            <a:r>
              <a:rPr lang="ro-RO" sz="2400" dirty="0"/>
              <a:t>Buget plăți directe FEGA: </a:t>
            </a:r>
            <a:r>
              <a:rPr lang="ro-RO" sz="2400" b="1" dirty="0"/>
              <a:t>9,98 mld. euro </a:t>
            </a:r>
            <a:r>
              <a:rPr lang="ro-RO" sz="2400" dirty="0"/>
              <a:t>(9.982.627.625 euro);</a:t>
            </a:r>
          </a:p>
          <a:p>
            <a:pPr marL="285750" indent="-285750">
              <a:buFont typeface="Arial" panose="020B0604020202020204" pitchFamily="34" charset="0"/>
              <a:buChar char="•"/>
            </a:pPr>
            <a:endParaRPr lang="ro-RO" sz="2400" dirty="0"/>
          </a:p>
          <a:p>
            <a:pPr marL="285750" indent="-285750">
              <a:buFont typeface="Arial" panose="020B0604020202020204" pitchFamily="34" charset="0"/>
              <a:buChar char="•"/>
            </a:pPr>
            <a:r>
              <a:rPr lang="it-IT" sz="2400" dirty="0"/>
              <a:t>Buget intervenții sectoriale FEGA: cca. </a:t>
            </a:r>
            <a:r>
              <a:rPr lang="it-IT" sz="2400" b="1" dirty="0"/>
              <a:t>0,26 mld. euro </a:t>
            </a:r>
            <a:r>
              <a:rPr lang="it-IT" sz="2400" dirty="0"/>
              <a:t>(259.628.150 euro)</a:t>
            </a:r>
            <a:r>
              <a:rPr lang="ro-RO" sz="2400" dirty="0"/>
              <a:t>;</a:t>
            </a:r>
          </a:p>
          <a:p>
            <a:pPr marL="285750" indent="-285750">
              <a:buFont typeface="Arial" panose="020B0604020202020204" pitchFamily="34" charset="0"/>
              <a:buChar char="•"/>
            </a:pPr>
            <a:endParaRPr lang="ro-RO" sz="2400" dirty="0"/>
          </a:p>
          <a:p>
            <a:pPr marL="285750" indent="-285750">
              <a:buFont typeface="Arial" panose="020B0604020202020204" pitchFamily="34" charset="0"/>
              <a:buChar char="•"/>
            </a:pPr>
            <a:r>
              <a:rPr lang="ro-RO" sz="2400" dirty="0"/>
              <a:t>Buget dezvoltare rurală: alocare publică </a:t>
            </a:r>
            <a:r>
              <a:rPr lang="ro-RO" sz="2400" b="1" dirty="0"/>
              <a:t>5,65 mld. euro </a:t>
            </a:r>
            <a:r>
              <a:rPr lang="ro-RO" sz="2400" dirty="0"/>
              <a:t>(5.654.397.604 euro), din care </a:t>
            </a:r>
            <a:r>
              <a:rPr lang="ro-RO" sz="2400" b="1" dirty="0"/>
              <a:t>4,83 mld. euro</a:t>
            </a:r>
            <a:r>
              <a:rPr lang="ro-RO" sz="2400" dirty="0"/>
              <a:t> (4.835.249.460 euro) FEADR.</a:t>
            </a:r>
          </a:p>
        </p:txBody>
      </p:sp>
    </p:spTree>
    <p:extLst>
      <p:ext uri="{BB962C8B-B14F-4D97-AF65-F5344CB8AC3E}">
        <p14:creationId xmlns:p14="http://schemas.microsoft.com/office/powerpoint/2010/main" val="152306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62" y="1752174"/>
            <a:ext cx="9600494" cy="1077218"/>
          </a:xfrm>
          <a:prstGeom prst="rect">
            <a:avLst/>
          </a:prstGeom>
        </p:spPr>
        <p:txBody>
          <a:bodyPr wrap="square">
            <a:spAutoFit/>
          </a:bodyPr>
          <a:lstStyle/>
          <a:p>
            <a:pPr lvl="0" algn="ctr"/>
            <a:endParaRPr lang="ro-RO" sz="4400" b="1" dirty="0">
              <a:solidFill>
                <a:srgbClr val="1F4AA1"/>
              </a:solidFill>
              <a:effectLst>
                <a:outerShdw blurRad="38100" dist="38100" dir="2700000" algn="tl">
                  <a:srgbClr val="000000">
                    <a:alpha val="43137"/>
                  </a:srgbClr>
                </a:outerShdw>
              </a:effectLst>
              <a:latin typeface="Calibri" pitchFamily="34" charset="0"/>
              <a:cs typeface="Calibri" pitchFamily="34" charset="0"/>
            </a:endParaRPr>
          </a:p>
          <a:p>
            <a:pPr algn="r"/>
            <a:endParaRPr lang="ro-RO" sz="2000" i="1"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A5A8EC8E-9C68-485E-830F-7C034A790738}" type="slidenum">
              <a:rPr lang="ro-RO" smtClean="0"/>
              <a:t>13</a:t>
            </a:fld>
            <a:endParaRPr lang="ro-RO" dirty="0"/>
          </a:p>
        </p:txBody>
      </p:sp>
      <p:sp>
        <p:nvSpPr>
          <p:cNvPr id="3" name="TextBox 2"/>
          <p:cNvSpPr txBox="1"/>
          <p:nvPr/>
        </p:nvSpPr>
        <p:spPr>
          <a:xfrm>
            <a:off x="1360441" y="1813729"/>
            <a:ext cx="9317415" cy="369332"/>
          </a:xfrm>
          <a:prstGeom prst="rect">
            <a:avLst/>
          </a:prstGeom>
          <a:noFill/>
        </p:spPr>
        <p:txBody>
          <a:bodyPr wrap="square" rtlCol="0">
            <a:spAutoFit/>
          </a:bodyPr>
          <a:lstStyle/>
          <a:p>
            <a:pPr algn="ctr"/>
            <a:r>
              <a:rPr lang="it-IT" b="1" dirty="0">
                <a:latin typeface="Trebuchet MS" panose="020B0603020202020204" pitchFamily="34" charset="0"/>
              </a:rPr>
              <a:t>Alocări financiare </a:t>
            </a:r>
            <a:r>
              <a:rPr lang="ro-RO" b="1" dirty="0">
                <a:latin typeface="Trebuchet MS" panose="020B0603020202020204" pitchFamily="34" charset="0"/>
              </a:rPr>
              <a:t>propuse în cadrul PNS (I) – FEGA Pilon I</a:t>
            </a:r>
          </a:p>
        </p:txBody>
      </p:sp>
      <p:graphicFrame>
        <p:nvGraphicFramePr>
          <p:cNvPr id="7" name="Table 6"/>
          <p:cNvGraphicFramePr>
            <a:graphicFrameLocks noGrp="1"/>
          </p:cNvGraphicFramePr>
          <p:nvPr/>
        </p:nvGraphicFramePr>
        <p:xfrm>
          <a:off x="1276539" y="5443596"/>
          <a:ext cx="9334122" cy="740739"/>
        </p:xfrm>
        <a:graphic>
          <a:graphicData uri="http://schemas.openxmlformats.org/drawingml/2006/table">
            <a:tbl>
              <a:tblPr>
                <a:tableStyleId>{5C22544A-7EE6-4342-B048-85BDC9FD1C3A}</a:tableStyleId>
              </a:tblPr>
              <a:tblGrid>
                <a:gridCol w="9334122">
                  <a:extLst>
                    <a:ext uri="{9D8B030D-6E8A-4147-A177-3AD203B41FA5}">
                      <a16:colId xmlns:a16="http://schemas.microsoft.com/office/drawing/2014/main" val="20000"/>
                    </a:ext>
                  </a:extLst>
                </a:gridCol>
              </a:tblGrid>
              <a:tr h="674737">
                <a:tc>
                  <a:txBody>
                    <a:bodyPr/>
                    <a:lstStyle/>
                    <a:p>
                      <a:pPr algn="just">
                        <a:spcAft>
                          <a:spcPts val="0"/>
                        </a:spcAft>
                      </a:pPr>
                      <a:r>
                        <a:rPr lang="en-US" sz="1200" u="none" strike="noStrike" kern="1200" dirty="0" err="1">
                          <a:solidFill>
                            <a:schemeClr val="dk1"/>
                          </a:solidFill>
                          <a:effectLst/>
                          <a:latin typeface="Trebuchet MS" panose="020B0603020202020204" pitchFamily="34" charset="0"/>
                          <a:ea typeface="+mn-ea"/>
                          <a:cs typeface="+mn-cs"/>
                        </a:rPr>
                        <a:t>Interven</a:t>
                      </a:r>
                      <a:r>
                        <a:rPr kumimoji="0" lang="ro-RO"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lang="en-US" sz="1200" u="none" strike="noStrike" kern="1200" dirty="0">
                          <a:solidFill>
                            <a:schemeClr val="dk1"/>
                          </a:solidFill>
                          <a:effectLst/>
                          <a:latin typeface="Trebuchet MS" panose="020B0603020202020204" pitchFamily="34" charset="0"/>
                          <a:ea typeface="+mn-ea"/>
                          <a:cs typeface="+mn-cs"/>
                        </a:rPr>
                        <a:t>ii </a:t>
                      </a:r>
                      <a:r>
                        <a:rPr lang="en-US" sz="1200" u="none" strike="noStrike" kern="1200" dirty="0" err="1">
                          <a:solidFill>
                            <a:schemeClr val="dk1"/>
                          </a:solidFill>
                          <a:effectLst/>
                          <a:latin typeface="Trebuchet MS" panose="020B0603020202020204" pitchFamily="34" charset="0"/>
                          <a:ea typeface="+mn-ea"/>
                          <a:cs typeface="+mn-cs"/>
                        </a:rPr>
                        <a:t>sectoriale</a:t>
                      </a:r>
                      <a:r>
                        <a:rPr lang="en-US" sz="1200" u="none" strike="noStrike" kern="1200" dirty="0">
                          <a:solidFill>
                            <a:schemeClr val="dk1"/>
                          </a:solidFill>
                          <a:effectLst/>
                          <a:latin typeface="Trebuchet MS" panose="020B0603020202020204" pitchFamily="34" charset="0"/>
                          <a:ea typeface="+mn-ea"/>
                          <a:cs typeface="+mn-cs"/>
                        </a:rPr>
                        <a:t> </a:t>
                      </a:r>
                      <a:r>
                        <a:rPr lang="en-US" sz="1200" i="1" dirty="0">
                          <a:effectLst/>
                          <a:latin typeface="Calibri" panose="020F0502020204030204" pitchFamily="34" charset="0"/>
                          <a:ea typeface="Calibri" panose="020F0502020204030204" pitchFamily="34" charset="0"/>
                        </a:rPr>
                        <a:t>– </a:t>
                      </a:r>
                      <a:r>
                        <a:rPr lang="en-US" sz="1200" u="none" strike="noStrike" kern="1200" dirty="0">
                          <a:solidFill>
                            <a:schemeClr val="dk1"/>
                          </a:solidFill>
                          <a:effectLst/>
                          <a:latin typeface="Trebuchet MS" panose="020B0603020202020204" pitchFamily="34" charset="0"/>
                          <a:ea typeface="+mn-ea"/>
                          <a:cs typeface="+mn-cs"/>
                        </a:rPr>
                        <a:t>SECOTRUL LEGUME FRUCTE</a:t>
                      </a:r>
                      <a:r>
                        <a:rPr lang="en-US" sz="1200" i="1" dirty="0">
                          <a:effectLst/>
                          <a:latin typeface="Calibri" panose="020F0502020204030204" pitchFamily="34" charset="0"/>
                          <a:ea typeface="Calibri" panose="020F0502020204030204" pitchFamily="34" charset="0"/>
                        </a:rPr>
                        <a:t>: </a:t>
                      </a:r>
                      <a:r>
                        <a:rPr lang="ro-RO" sz="1200" i="1" dirty="0">
                          <a:effectLst/>
                          <a:latin typeface="Calibri" panose="020F0502020204030204" pitchFamily="34" charset="0"/>
                          <a:ea typeface="Calibri" panose="020F0502020204030204" pitchFamily="34" charset="0"/>
                        </a:rPr>
                        <a:t>Pentru acordarea de ajutor financiar organizațiilor de producători și altor forme asociative pentru comercializare din sectorul fructelor și legumelor alocarea financiară UE va fi stabilită proporțional cu valoarea producției comercializate de organizații și va fi egală cu cuantumul contribuțiilor financiare ale membrilor/organizațiilor de producători/asociațiilor.</a:t>
                      </a:r>
                      <a:endParaRPr lang="en-US" sz="1200" dirty="0">
                        <a:effectLst/>
                        <a:latin typeface="Calibri" panose="020F0502020204030204" pitchFamily="34" charset="0"/>
                        <a:ea typeface="Calibri" panose="020F0502020204030204" pitchFamily="34" charset="0"/>
                      </a:endParaRPr>
                    </a:p>
                    <a:p>
                      <a:pPr algn="just" rtl="0" fontAlgn="ctr"/>
                      <a:r>
                        <a:rPr lang="en-US" sz="1200" b="0" i="1" u="none" strike="noStrike" dirty="0">
                          <a:solidFill>
                            <a:srgbClr val="000000"/>
                          </a:solidFill>
                          <a:effectLst/>
                          <a:latin typeface="Trebuchet MS" panose="020B0603020202020204" pitchFamily="34" charset="0"/>
                        </a:rPr>
                        <a:t>I</a:t>
                      </a:r>
                      <a:endParaRPr lang="ro-RO" sz="1200" b="0" i="1" u="none" strike="noStrike" dirty="0">
                        <a:solidFill>
                          <a:srgbClr val="000000"/>
                        </a:solidFill>
                        <a:effectLst/>
                        <a:latin typeface="Trebuchet MS" panose="020B0603020202020204" pitchFamily="34" charset="0"/>
                      </a:endParaRPr>
                    </a:p>
                  </a:txBody>
                  <a:tcPr marL="9219" marR="9219" marT="9219" marB="0" anchor="ct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1297067" y="2271468"/>
          <a:ext cx="9317415" cy="3133725"/>
        </p:xfrm>
        <a:graphic>
          <a:graphicData uri="http://schemas.openxmlformats.org/drawingml/2006/table">
            <a:tbl>
              <a:tblPr>
                <a:tableStyleId>{5C22544A-7EE6-4342-B048-85BDC9FD1C3A}</a:tableStyleId>
              </a:tblPr>
              <a:tblGrid>
                <a:gridCol w="4649626">
                  <a:extLst>
                    <a:ext uri="{9D8B030D-6E8A-4147-A177-3AD203B41FA5}">
                      <a16:colId xmlns:a16="http://schemas.microsoft.com/office/drawing/2014/main" val="20000"/>
                    </a:ext>
                  </a:extLst>
                </a:gridCol>
                <a:gridCol w="2869691">
                  <a:extLst>
                    <a:ext uri="{9D8B030D-6E8A-4147-A177-3AD203B41FA5}">
                      <a16:colId xmlns:a16="http://schemas.microsoft.com/office/drawing/2014/main" val="20001"/>
                    </a:ext>
                  </a:extLst>
                </a:gridCol>
                <a:gridCol w="1798098">
                  <a:extLst>
                    <a:ext uri="{9D8B030D-6E8A-4147-A177-3AD203B41FA5}">
                      <a16:colId xmlns:a16="http://schemas.microsoft.com/office/drawing/2014/main" val="20002"/>
                    </a:ext>
                  </a:extLst>
                </a:gridCol>
              </a:tblGrid>
              <a:tr h="295275">
                <a:tc>
                  <a:txBody>
                    <a:bodyPr/>
                    <a:lstStyle/>
                    <a:p>
                      <a:pPr algn="ctr" rtl="0" fontAlgn="ctr"/>
                      <a:r>
                        <a:rPr lang="ro-RO" sz="1200" u="none" strike="noStrike" dirty="0">
                          <a:effectLst/>
                          <a:latin typeface="Trebuchet MS" panose="020B0603020202020204" pitchFamily="34" charset="0"/>
                        </a:rPr>
                        <a:t>Distribuire alocare plăți directe</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TOTAL 2023-2027 - EURO</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Procent </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238125">
                <a:tc>
                  <a:txBody>
                    <a:bodyPr/>
                    <a:lstStyle/>
                    <a:p>
                      <a:pPr algn="ctr" rtl="0" fontAlgn="ctr"/>
                      <a:r>
                        <a:rPr lang="ro-RO" sz="1200" u="none" strike="noStrike" dirty="0">
                          <a:effectLst/>
                          <a:latin typeface="Trebuchet MS" panose="020B0603020202020204" pitchFamily="34" charset="0"/>
                        </a:rPr>
                        <a:t>Plata de bază (SAPS)</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4.691.834.984</a:t>
                      </a:r>
                      <a:endParaRPr lang="ro-RO" sz="12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47%</a:t>
                      </a:r>
                      <a:endParaRPr lang="ro-RO" sz="12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1"/>
                  </a:ext>
                </a:extLst>
              </a:tr>
              <a:tr h="238125">
                <a:tc>
                  <a:txBody>
                    <a:bodyPr/>
                    <a:lstStyle/>
                    <a:p>
                      <a:pPr algn="ctr" rtl="0" fontAlgn="ctr"/>
                      <a:r>
                        <a:rPr lang="ro-RO" sz="1200" u="none" strike="noStrike" dirty="0">
                          <a:effectLst/>
                          <a:latin typeface="Trebuchet MS" panose="020B0603020202020204" pitchFamily="34" charset="0"/>
                        </a:rPr>
                        <a:t>Ecoscheme</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2.495.656.906</a:t>
                      </a:r>
                      <a:endParaRPr lang="ro-RO" sz="12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25%</a:t>
                      </a:r>
                      <a:endParaRPr lang="ro-RO" sz="12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2"/>
                  </a:ext>
                </a:extLst>
              </a:tr>
              <a:tr h="238125">
                <a:tc>
                  <a:txBody>
                    <a:bodyPr/>
                    <a:lstStyle/>
                    <a:p>
                      <a:pPr algn="ctr" rtl="0" fontAlgn="ctr"/>
                      <a:r>
                        <a:rPr lang="ro-RO" sz="1200" u="none" strike="noStrike" dirty="0">
                          <a:effectLst/>
                          <a:latin typeface="Trebuchet MS" panose="020B0603020202020204" pitchFamily="34" charset="0"/>
                        </a:rPr>
                        <a:t>Plăți redistributive </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998.262.763</a:t>
                      </a:r>
                      <a:endParaRPr lang="ro-RO" sz="12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10%</a:t>
                      </a:r>
                      <a:endParaRPr lang="ro-RO" sz="12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3"/>
                  </a:ext>
                </a:extLst>
              </a:tr>
              <a:tr h="238125">
                <a:tc>
                  <a:txBody>
                    <a:bodyPr/>
                    <a:lstStyle/>
                    <a:p>
                      <a:pPr algn="ctr" rtl="0" fontAlgn="ctr"/>
                      <a:r>
                        <a:rPr lang="ro-RO" sz="1200" u="none" strike="noStrike" dirty="0">
                          <a:effectLst/>
                          <a:latin typeface="Trebuchet MS" panose="020B0603020202020204" pitchFamily="34" charset="0"/>
                        </a:rPr>
                        <a:t>Plăți cuplate </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1.497.394.144</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15%</a:t>
                      </a:r>
                      <a:endParaRPr lang="ro-RO" sz="12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4"/>
                  </a:ext>
                </a:extLst>
              </a:tr>
              <a:tr h="238125">
                <a:tc>
                  <a:txBody>
                    <a:bodyPr/>
                    <a:lstStyle/>
                    <a:p>
                      <a:pPr algn="ctr" rtl="0" fontAlgn="ctr"/>
                      <a:r>
                        <a:rPr lang="ro-RO" sz="1200" u="none" strike="noStrike">
                          <a:effectLst/>
                          <a:latin typeface="Trebuchet MS" panose="020B0603020202020204" pitchFamily="34" charset="0"/>
                        </a:rPr>
                        <a:t>Plăți tineri fermieri</a:t>
                      </a:r>
                      <a:endParaRPr lang="ro-RO" sz="12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100.000.000</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a:effectLst/>
                          <a:latin typeface="Trebuchet MS" panose="020B0603020202020204" pitchFamily="34" charset="0"/>
                        </a:rPr>
                        <a:t>1%</a:t>
                      </a:r>
                      <a:endParaRPr lang="ro-RO" sz="1200" b="0" i="0" u="none" strike="noStrike">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5"/>
                  </a:ext>
                </a:extLst>
              </a:tr>
              <a:tr h="466725">
                <a:tc>
                  <a:txBody>
                    <a:bodyPr/>
                    <a:lstStyle/>
                    <a:p>
                      <a:pPr algn="ctr" rtl="0" fontAlgn="ctr"/>
                      <a:r>
                        <a:rPr lang="it-IT" sz="1200" u="none" strike="noStrike" dirty="0">
                          <a:effectLst/>
                          <a:latin typeface="Trebuchet MS" panose="020B0603020202020204" pitchFamily="34" charset="0"/>
                        </a:rPr>
                        <a:t>Transfer către Pilonul 2 (pentru finanțare instalare tineri fermieri)</a:t>
                      </a:r>
                      <a:endParaRPr lang="it-IT" sz="1200" b="0" i="0" u="none" strike="noStrike" dirty="0">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199.478.829</a:t>
                      </a:r>
                      <a:endParaRPr lang="ro-RO" sz="1200" b="0" i="0" u="none" strike="noStrike" dirty="0">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2%</a:t>
                      </a:r>
                      <a:endParaRPr lang="ro-RO" sz="1200" b="0" i="0" u="none" strike="noStrike" dirty="0">
                        <a:effectLst/>
                        <a:latin typeface="Trebuchet MS" panose="020B0603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6"/>
                  </a:ext>
                </a:extLst>
              </a:tr>
              <a:tr h="238125">
                <a:tc>
                  <a:txBody>
                    <a:bodyPr/>
                    <a:lstStyle/>
                    <a:p>
                      <a:pPr algn="ctr" rtl="0" fontAlgn="ctr"/>
                      <a:r>
                        <a:rPr lang="ro-RO" sz="1200" u="none" strike="noStrike" dirty="0">
                          <a:effectLst/>
                          <a:latin typeface="Trebuchet MS" panose="020B0603020202020204" pitchFamily="34" charset="0"/>
                        </a:rPr>
                        <a:t>Total</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tc>
                  <a:txBody>
                    <a:bodyPr/>
                    <a:lstStyle/>
                    <a:p>
                      <a:pPr algn="ctr" rtl="0" fontAlgn="ctr"/>
                      <a:r>
                        <a:rPr lang="ro-RO" sz="1200" u="none" strike="noStrike" dirty="0">
                          <a:effectLst/>
                          <a:latin typeface="Trebuchet MS" panose="020B0603020202020204" pitchFamily="34" charset="0"/>
                        </a:rPr>
                        <a:t>9.982.627.625</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tc>
                  <a:txBody>
                    <a:bodyPr/>
                    <a:lstStyle/>
                    <a:p>
                      <a:pPr algn="ctr" rtl="0" fontAlgn="ctr"/>
                      <a:r>
                        <a:rPr lang="ro-RO" sz="1200" u="none" strike="noStrike" dirty="0">
                          <a:effectLst/>
                          <a:latin typeface="Trebuchet MS" panose="020B0603020202020204" pitchFamily="34" charset="0"/>
                        </a:rPr>
                        <a:t>100%</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7"/>
                  </a:ext>
                </a:extLst>
              </a:tr>
              <a:tr h="238125">
                <a:tc>
                  <a:txBody>
                    <a:bodyPr/>
                    <a:lstStyle/>
                    <a:p>
                      <a:pPr algn="ctr" rtl="0" fontAlgn="ctr"/>
                      <a:r>
                        <a:rPr lang="ro-RO" sz="1200" u="none" strike="noStrike" dirty="0">
                          <a:effectLst/>
                          <a:latin typeface="Trebuchet MS" panose="020B0603020202020204" pitchFamily="34" charset="0"/>
                        </a:rPr>
                        <a:t>Intervenții sectoriale</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TOTAL 2023-2027 - EURO</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 </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8"/>
                  </a:ext>
                </a:extLst>
              </a:tr>
              <a:tr h="466725">
                <a:tc>
                  <a:txBody>
                    <a:bodyPr/>
                    <a:lstStyle/>
                    <a:p>
                      <a:pPr algn="ctr" rtl="0" fontAlgn="ctr"/>
                      <a:r>
                        <a:rPr lang="ro-RO" sz="1200" u="none" strike="noStrike">
                          <a:effectLst/>
                          <a:latin typeface="Trebuchet MS" panose="020B0603020202020204" pitchFamily="34" charset="0"/>
                        </a:rPr>
                        <a:t>Intervenții sectoriale - SECTORUL VITIVINICOL</a:t>
                      </a:r>
                      <a:endParaRPr lang="ro-RO" sz="1200" b="0" i="0" u="none" strike="noStrike">
                        <a:solidFill>
                          <a:srgbClr val="000000"/>
                        </a:solidFill>
                        <a:effectLst/>
                        <a:latin typeface="Trebuchet MS" panose="020B0603020202020204" pitchFamily="34" charset="0"/>
                      </a:endParaRPr>
                    </a:p>
                  </a:txBody>
                  <a:tcPr marL="9525" marR="9525" marT="9525" marB="0" anchor="ctr"/>
                </a:tc>
                <a:tc gridSpan="2">
                  <a:txBody>
                    <a:bodyPr/>
                    <a:lstStyle/>
                    <a:p>
                      <a:pPr algn="ctr" rtl="0" fontAlgn="ctr"/>
                      <a:r>
                        <a:rPr lang="ro-RO" sz="1200" u="none" strike="noStrike" dirty="0">
                          <a:effectLst/>
                          <a:latin typeface="Trebuchet MS" panose="020B0603020202020204" pitchFamily="34" charset="0"/>
                        </a:rPr>
                        <a:t>229.220.000</a:t>
                      </a:r>
                      <a:endParaRPr lang="ro-RO" sz="12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endParaRPr lang="ro-RO"/>
                    </a:p>
                  </a:txBody>
                  <a:tcPr/>
                </a:tc>
                <a:extLst>
                  <a:ext uri="{0D108BD9-81ED-4DB2-BD59-A6C34878D82A}">
                    <a16:rowId xmlns:a16="http://schemas.microsoft.com/office/drawing/2014/main" val="10009"/>
                  </a:ext>
                </a:extLst>
              </a:tr>
              <a:tr h="238125">
                <a:tc>
                  <a:txBody>
                    <a:bodyPr/>
                    <a:lstStyle/>
                    <a:p>
                      <a:pPr algn="ctr" rtl="0" fontAlgn="ctr"/>
                      <a:r>
                        <a:rPr lang="ro-RO" sz="1200" u="none" strike="noStrike" dirty="0">
                          <a:effectLst/>
                          <a:latin typeface="Trebuchet MS" panose="020B0603020202020204" pitchFamily="34" charset="0"/>
                        </a:rPr>
                        <a:t>Intervenții sectoriale - SECTORUL APICOL</a:t>
                      </a:r>
                      <a:endParaRPr lang="ro-RO" sz="1200" b="0" i="0" u="none" strike="noStrike" dirty="0">
                        <a:solidFill>
                          <a:srgbClr val="000000"/>
                        </a:solidFill>
                        <a:effectLst/>
                        <a:latin typeface="Trebuchet MS" panose="020B0603020202020204" pitchFamily="34" charset="0"/>
                      </a:endParaRPr>
                    </a:p>
                  </a:txBody>
                  <a:tcPr marL="9525" marR="9525" marT="9525" marB="0" anchor="ctr"/>
                </a:tc>
                <a:tc gridSpan="2">
                  <a:txBody>
                    <a:bodyPr/>
                    <a:lstStyle/>
                    <a:p>
                      <a:pPr algn="ctr" rtl="0" fontAlgn="ctr"/>
                      <a:r>
                        <a:rPr lang="ro-RO" sz="1200" u="none" strike="noStrike" dirty="0">
                          <a:effectLst/>
                          <a:latin typeface="Trebuchet MS" panose="020B0603020202020204" pitchFamily="34" charset="0"/>
                        </a:rPr>
                        <a:t>30.408.150</a:t>
                      </a:r>
                      <a:endParaRPr lang="ro-RO" sz="1200" b="0" i="0" u="none" strike="noStrike" dirty="0">
                        <a:solidFill>
                          <a:srgbClr val="000000"/>
                        </a:solidFill>
                        <a:effectLst/>
                        <a:latin typeface="Trebuchet MS" panose="020B0603020202020204" pitchFamily="34" charset="0"/>
                      </a:endParaRPr>
                    </a:p>
                  </a:txBody>
                  <a:tcPr marL="9525" marR="9525" marT="9525" marB="0" anchor="ctr"/>
                </a:tc>
                <a:tc hMerge="1">
                  <a:txBody>
                    <a:bodyPr/>
                    <a:lstStyle/>
                    <a:p>
                      <a:endParaRPr lang="ro-RO"/>
                    </a:p>
                  </a:txBody>
                  <a:tcPr/>
                </a:tc>
                <a:extLst>
                  <a:ext uri="{0D108BD9-81ED-4DB2-BD59-A6C34878D82A}">
                    <a16:rowId xmlns:a16="http://schemas.microsoft.com/office/drawing/2014/main" val="10010"/>
                  </a:ext>
                </a:extLst>
              </a:tr>
            </a:tbl>
          </a:graphicData>
        </a:graphic>
      </p:graphicFrame>
      <p:pic>
        <p:nvPicPr>
          <p:cNvPr id="8" name="Picture 7" descr="header-ORDIN-logo-pe-1-rand-cu albastru-210">
            <a:extLst>
              <a:ext uri="{FF2B5EF4-FFF2-40B4-BE49-F238E27FC236}">
                <a16:creationId xmlns:a16="http://schemas.microsoft.com/office/drawing/2014/main" id="{FA97C524-5D3E-4159-BAA2-95AF33D2B9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87" y="502106"/>
            <a:ext cx="6382587" cy="793294"/>
          </a:xfrm>
          <a:prstGeom prst="rect">
            <a:avLst/>
          </a:prstGeom>
          <a:noFill/>
          <a:ln>
            <a:noFill/>
          </a:ln>
        </p:spPr>
      </p:pic>
    </p:spTree>
    <p:extLst>
      <p:ext uri="{BB962C8B-B14F-4D97-AF65-F5344CB8AC3E}">
        <p14:creationId xmlns:p14="http://schemas.microsoft.com/office/powerpoint/2010/main" val="151069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62" y="1752174"/>
            <a:ext cx="960049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4400" b="1" i="0" u="none" strike="noStrike" kern="1200" cap="none" spc="0" normalizeH="0" baseline="0" noProof="0" dirty="0">
              <a:ln>
                <a:noFill/>
              </a:ln>
              <a:solidFill>
                <a:srgbClr val="1F4AA1"/>
              </a:solidFill>
              <a:effectLst>
                <a:outerShdw blurRad="38100" dist="38100" dir="2700000" algn="tl">
                  <a:srgbClr val="000000">
                    <a:alpha val="43137"/>
                  </a:srgbClr>
                </a:outerShdw>
              </a:effectLst>
              <a:uLnTx/>
              <a:uFillTx/>
              <a:latin typeface="Calibri" pitchFamily="34" charset="0"/>
              <a:ea typeface="+mn-ea"/>
              <a:cs typeface="Calibri"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o-RO" sz="2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EC8E-9C68-485E-830F-7C034A790738}" type="slidenum">
              <a:rPr kumimoji="0" lang="ro-R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0441" y="1813729"/>
            <a:ext cx="93174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Alocări financiare</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propuse în cadrul PNS (I</a:t>
            </a: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 FEADR Pilon 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5" name="Table 4"/>
          <p:cNvGraphicFramePr>
            <a:graphicFrameLocks noGrp="1"/>
          </p:cNvGraphicFramePr>
          <p:nvPr/>
        </p:nvGraphicFramePr>
        <p:xfrm>
          <a:off x="1260004" y="2940530"/>
          <a:ext cx="9690100" cy="2666357"/>
        </p:xfrm>
        <a:graphic>
          <a:graphicData uri="http://schemas.openxmlformats.org/drawingml/2006/table">
            <a:tbl>
              <a:tblPr>
                <a:tableStyleId>{5C22544A-7EE6-4342-B048-85BDC9FD1C3A}</a:tableStyleId>
              </a:tblPr>
              <a:tblGrid>
                <a:gridCol w="40513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428625">
                <a:tc>
                  <a:txBody>
                    <a:bodyPr/>
                    <a:lstStyle/>
                    <a:p>
                      <a:pPr algn="ctr" rtl="0" fontAlgn="ctr"/>
                      <a:r>
                        <a:rPr lang="ro-RO" sz="1200" u="none" strike="noStrike" dirty="0">
                          <a:effectLst/>
                          <a:latin typeface="Trebuchet MS" panose="020B0603020202020204" pitchFamily="34" charset="0"/>
                        </a:rPr>
                        <a:t>Distribuire alocare la nivel de obiectiv</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o-RO" sz="1200" u="none" strike="noStrike" dirty="0">
                          <a:effectLst/>
                          <a:latin typeface="Trebuchet MS" panose="020B0603020202020204" pitchFamily="34" charset="0"/>
                        </a:rPr>
                        <a:t>Alocări FEADR obligatorii conform propunere regulament</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algn="ctr" rtl="0" fontAlgn="ctr"/>
                      <a:r>
                        <a:rPr lang="ro-RO" sz="1200" u="none" strike="noStrike" dirty="0">
                          <a:effectLst/>
                          <a:latin typeface="Trebuchet MS" panose="020B0603020202020204" pitchFamily="34" charset="0"/>
                        </a:rPr>
                        <a:t>TOTAL PUBLIC 2023-2027 - EURO</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o-RO" sz="1200" u="none" strike="noStrike" dirty="0">
                          <a:effectLst/>
                          <a:latin typeface="Trebuchet MS" panose="020B0603020202020204" pitchFamily="34" charset="0"/>
                        </a:rPr>
                        <a:t>Alocare FEADR conform propunerii de buget PNS</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42354">
                <a:tc>
                  <a:txBody>
                    <a:bodyPr/>
                    <a:lstStyle/>
                    <a:p>
                      <a:pPr algn="ctr" rtl="0" fontAlgn="ctr"/>
                      <a:r>
                        <a:rPr lang="ro-RO" sz="1200" u="none" strike="noStrike" dirty="0">
                          <a:effectLst/>
                          <a:latin typeface="Trebuchet MS" panose="020B0603020202020204" pitchFamily="34" charset="0"/>
                        </a:rPr>
                        <a:t>Mediu și climă, respectiv bunăstarea animalelor</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35%</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2.084.184.216</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36,64%</a:t>
                      </a:r>
                      <a:endParaRPr lang="ro-RO" sz="12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1"/>
                  </a:ext>
                </a:extLst>
              </a:tr>
              <a:tr h="398353">
                <a:tc>
                  <a:txBody>
                    <a:bodyPr/>
                    <a:lstStyle/>
                    <a:p>
                      <a:pPr algn="ctr" rtl="0" fontAlgn="ctr"/>
                      <a:r>
                        <a:rPr lang="ro-RO" sz="1200" u="none" strike="noStrike">
                          <a:effectLst/>
                          <a:latin typeface="Trebuchet MS" panose="020B0603020202020204" pitchFamily="34" charset="0"/>
                        </a:rPr>
                        <a:t>LEADER</a:t>
                      </a:r>
                      <a:endParaRPr lang="ro-RO" sz="1200" b="0" i="0" u="none" strike="noStrike">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5%</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578.852.878</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10,18%</a:t>
                      </a:r>
                      <a:endParaRPr lang="ro-RO" sz="12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2"/>
                  </a:ext>
                </a:extLst>
              </a:tr>
              <a:tr h="425513">
                <a:tc>
                  <a:txBody>
                    <a:bodyPr/>
                    <a:lstStyle/>
                    <a:p>
                      <a:pPr algn="ctr" rtl="0" fontAlgn="ctr"/>
                      <a:r>
                        <a:rPr lang="ro-RO" sz="1200" u="none" strike="noStrike" dirty="0">
                          <a:effectLst/>
                          <a:latin typeface="Trebuchet MS" panose="020B0603020202020204" pitchFamily="34" charset="0"/>
                        </a:rPr>
                        <a:t>Asistență tehnică</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4%</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193.409.978</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4,00%</a:t>
                      </a:r>
                      <a:endParaRPr lang="ro-RO" sz="12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3"/>
                  </a:ext>
                </a:extLst>
              </a:tr>
              <a:tr h="407406">
                <a:tc>
                  <a:txBody>
                    <a:bodyPr/>
                    <a:lstStyle/>
                    <a:p>
                      <a:pPr algn="ctr" rtl="0" fontAlgn="ctr"/>
                      <a:r>
                        <a:rPr lang="ro-RO" sz="1200" u="none" strike="noStrike" dirty="0">
                          <a:effectLst/>
                          <a:latin typeface="Trebuchet MS" panose="020B0603020202020204" pitchFamily="34" charset="0"/>
                        </a:rPr>
                        <a:t>Restul intervențiilor *</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85000"/>
                      </a:schemeClr>
                    </a:solidFill>
                  </a:tcPr>
                </a:tc>
                <a:tc>
                  <a:txBody>
                    <a:bodyPr/>
                    <a:lstStyle/>
                    <a:p>
                      <a:pPr algn="ctr" rtl="0" fontAlgn="ctr"/>
                      <a:r>
                        <a:rPr lang="ro-RO" sz="1200" u="none" strike="noStrike" dirty="0">
                          <a:effectLst/>
                          <a:latin typeface="Trebuchet MS" panose="020B0603020202020204" pitchFamily="34" charset="0"/>
                        </a:rPr>
                        <a:t>2.797.950.532</a:t>
                      </a:r>
                      <a:endParaRPr lang="ro-RO"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ctr"/>
                      <a:r>
                        <a:rPr lang="ro-RO" sz="1200" u="none" strike="noStrike" dirty="0">
                          <a:effectLst/>
                          <a:latin typeface="Trebuchet MS" panose="020B0603020202020204" pitchFamily="34" charset="0"/>
                        </a:rPr>
                        <a:t>49,18%</a:t>
                      </a:r>
                      <a:endParaRPr lang="ro-RO" sz="1200" b="0"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val="10004"/>
                  </a:ext>
                </a:extLst>
              </a:tr>
              <a:tr h="434566">
                <a:tc>
                  <a:txBody>
                    <a:bodyPr/>
                    <a:lstStyle/>
                    <a:p>
                      <a:pPr algn="ctr" rtl="0" fontAlgn="ctr"/>
                      <a:r>
                        <a:rPr lang="ro-RO" sz="1200" u="none" strike="noStrike" dirty="0">
                          <a:effectLst/>
                          <a:latin typeface="Trebuchet MS" panose="020B0603020202020204" pitchFamily="34" charset="0"/>
                        </a:rPr>
                        <a:t>TOTAL</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tc>
                  <a:txBody>
                    <a:bodyPr/>
                    <a:lstStyle/>
                    <a:p>
                      <a:pPr algn="ctr" rtl="0" fontAlgn="ct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bg1">
                        <a:lumMod val="85000"/>
                      </a:schemeClr>
                    </a:solidFill>
                  </a:tcPr>
                </a:tc>
                <a:tc>
                  <a:txBody>
                    <a:bodyPr/>
                    <a:lstStyle/>
                    <a:p>
                      <a:pPr algn="ctr" rtl="0" fontAlgn="ctr"/>
                      <a:r>
                        <a:rPr lang="ro-RO" sz="1200" u="none" strike="noStrike" dirty="0">
                          <a:effectLst/>
                          <a:latin typeface="Trebuchet MS" panose="020B0603020202020204" pitchFamily="34" charset="0"/>
                        </a:rPr>
                        <a:t>5.654.397.604</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tc>
                  <a:txBody>
                    <a:bodyPr/>
                    <a:lstStyle/>
                    <a:p>
                      <a:pPr algn="ctr" rtl="0" fontAlgn="ctr"/>
                      <a:r>
                        <a:rPr lang="ro-RO" sz="1200" u="none" strike="noStrike" dirty="0">
                          <a:effectLst/>
                          <a:latin typeface="Trebuchet MS" panose="020B0603020202020204" pitchFamily="34" charset="0"/>
                        </a:rPr>
                        <a:t>100,00%</a:t>
                      </a:r>
                      <a:endParaRPr lang="ro-RO" sz="1200" b="0" i="0" u="none" strike="noStrike" dirty="0">
                        <a:solidFill>
                          <a:srgbClr val="000000"/>
                        </a:solidFill>
                        <a:effectLst/>
                        <a:latin typeface="Trebuchet MS" panose="020B0603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1222067" y="5685576"/>
            <a:ext cx="9829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Nu include alocarea financiară aferentă instalării tinerilor fermieri transferată din Pilonul I în Pilonul II </a:t>
            </a:r>
          </a:p>
        </p:txBody>
      </p:sp>
      <p:pic>
        <p:nvPicPr>
          <p:cNvPr id="8" name="Picture 7" descr="header-ORDIN-logo-pe-1-rand-cu albastru-210">
            <a:extLst>
              <a:ext uri="{FF2B5EF4-FFF2-40B4-BE49-F238E27FC236}">
                <a16:creationId xmlns:a16="http://schemas.microsoft.com/office/drawing/2014/main" id="{8CBB4A4D-DE89-44ED-89CC-270BECA120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87" y="502106"/>
            <a:ext cx="6382587" cy="793294"/>
          </a:xfrm>
          <a:prstGeom prst="rect">
            <a:avLst/>
          </a:prstGeom>
          <a:noFill/>
          <a:ln>
            <a:noFill/>
          </a:ln>
        </p:spPr>
      </p:pic>
    </p:spTree>
    <p:extLst>
      <p:ext uri="{BB962C8B-B14F-4D97-AF65-F5344CB8AC3E}">
        <p14:creationId xmlns:p14="http://schemas.microsoft.com/office/powerpoint/2010/main" val="263620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62" y="1752174"/>
            <a:ext cx="9600494" cy="1077218"/>
          </a:xfrm>
          <a:prstGeom prst="rect">
            <a:avLst/>
          </a:prstGeom>
        </p:spPr>
        <p:txBody>
          <a:bodyPr wrap="square">
            <a:spAutoFit/>
          </a:bodyPr>
          <a:lstStyle/>
          <a:p>
            <a:pPr lvl="0" algn="ctr"/>
            <a:endParaRPr lang="ro-RO" sz="4400" b="1" dirty="0">
              <a:solidFill>
                <a:srgbClr val="1F4AA1"/>
              </a:solidFill>
              <a:effectLst>
                <a:outerShdw blurRad="38100" dist="38100" dir="2700000" algn="tl">
                  <a:srgbClr val="000000">
                    <a:alpha val="43137"/>
                  </a:srgbClr>
                </a:outerShdw>
              </a:effectLst>
              <a:latin typeface="Calibri" pitchFamily="34" charset="0"/>
              <a:cs typeface="Calibri" pitchFamily="34" charset="0"/>
            </a:endParaRPr>
          </a:p>
          <a:p>
            <a:pPr algn="r"/>
            <a:endParaRPr lang="ro-RO" sz="2000" i="1"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A5A8EC8E-9C68-485E-830F-7C034A790738}" type="slidenum">
              <a:rPr lang="ro-RO" smtClean="0"/>
              <a:t>15</a:t>
            </a:fld>
            <a:endParaRPr lang="ro-RO"/>
          </a:p>
        </p:txBody>
      </p:sp>
      <p:pic>
        <p:nvPicPr>
          <p:cNvPr id="7" name="Picture 6" descr="header-ORDIN-logo-pe-1-rand-cu albastru-210">
            <a:extLst>
              <a:ext uri="{FF2B5EF4-FFF2-40B4-BE49-F238E27FC236}">
                <a16:creationId xmlns:a16="http://schemas.microsoft.com/office/drawing/2014/main" id="{011B0980-085E-4853-890E-71214AE8E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87" y="502106"/>
            <a:ext cx="6382587" cy="793294"/>
          </a:xfrm>
          <a:prstGeom prst="rect">
            <a:avLst/>
          </a:prstGeom>
          <a:noFill/>
          <a:ln>
            <a:noFill/>
          </a:ln>
        </p:spPr>
      </p:pic>
      <p:graphicFrame>
        <p:nvGraphicFramePr>
          <p:cNvPr id="6" name="Table 5">
            <a:extLst>
              <a:ext uri="{FF2B5EF4-FFF2-40B4-BE49-F238E27FC236}">
                <a16:creationId xmlns:a16="http://schemas.microsoft.com/office/drawing/2014/main" id="{5DCF49B3-FBCD-4A37-A0C4-54534BD456B3}"/>
              </a:ext>
            </a:extLst>
          </p:cNvPr>
          <p:cNvGraphicFramePr>
            <a:graphicFrameLocks noGrp="1"/>
          </p:cNvGraphicFramePr>
          <p:nvPr>
            <p:extLst>
              <p:ext uri="{D42A27DB-BD31-4B8C-83A1-F6EECF244321}">
                <p14:modId xmlns:p14="http://schemas.microsoft.com/office/powerpoint/2010/main" val="3918630476"/>
              </p:ext>
            </p:extLst>
          </p:nvPr>
        </p:nvGraphicFramePr>
        <p:xfrm>
          <a:off x="1438275" y="1466850"/>
          <a:ext cx="8882137" cy="4277290"/>
        </p:xfrm>
        <a:graphic>
          <a:graphicData uri="http://schemas.openxmlformats.org/drawingml/2006/table">
            <a:tbl>
              <a:tblPr firstRow="1" firstCol="1" bandRow="1">
                <a:tableStyleId>{5C22544A-7EE6-4342-B048-85BDC9FD1C3A}</a:tableStyleId>
              </a:tblPr>
              <a:tblGrid>
                <a:gridCol w="2600325">
                  <a:extLst>
                    <a:ext uri="{9D8B030D-6E8A-4147-A177-3AD203B41FA5}">
                      <a16:colId xmlns:a16="http://schemas.microsoft.com/office/drawing/2014/main" val="3734906495"/>
                    </a:ext>
                  </a:extLst>
                </a:gridCol>
                <a:gridCol w="1400190">
                  <a:extLst>
                    <a:ext uri="{9D8B030D-6E8A-4147-A177-3AD203B41FA5}">
                      <a16:colId xmlns:a16="http://schemas.microsoft.com/office/drawing/2014/main" val="3700226457"/>
                    </a:ext>
                  </a:extLst>
                </a:gridCol>
                <a:gridCol w="1309226">
                  <a:extLst>
                    <a:ext uri="{9D8B030D-6E8A-4147-A177-3AD203B41FA5}">
                      <a16:colId xmlns:a16="http://schemas.microsoft.com/office/drawing/2014/main" val="2046121258"/>
                    </a:ext>
                  </a:extLst>
                </a:gridCol>
                <a:gridCol w="1758663">
                  <a:extLst>
                    <a:ext uri="{9D8B030D-6E8A-4147-A177-3AD203B41FA5}">
                      <a16:colId xmlns:a16="http://schemas.microsoft.com/office/drawing/2014/main" val="3372677651"/>
                    </a:ext>
                  </a:extLst>
                </a:gridCol>
                <a:gridCol w="1813733">
                  <a:extLst>
                    <a:ext uri="{9D8B030D-6E8A-4147-A177-3AD203B41FA5}">
                      <a16:colId xmlns:a16="http://schemas.microsoft.com/office/drawing/2014/main" val="191596168"/>
                    </a:ext>
                  </a:extLst>
                </a:gridCol>
              </a:tblGrid>
              <a:tr h="434531">
                <a:tc>
                  <a:txBody>
                    <a:bodyPr/>
                    <a:lstStyle/>
                    <a:p>
                      <a:pPr algn="ctr">
                        <a:lnSpc>
                          <a:spcPct val="107000"/>
                        </a:lnSpc>
                        <a:spcAft>
                          <a:spcPts val="0"/>
                        </a:spcAft>
                      </a:pPr>
                      <a:r>
                        <a:rPr lang="ro-RO" sz="1400" dirty="0">
                          <a:effectLst/>
                        </a:rPr>
                        <a:t>Submăsura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400">
                          <a:effectLst/>
                        </a:rPr>
                        <a:t>Alocare publică</a:t>
                      </a:r>
                      <a:br>
                        <a:rPr lang="ro-RO" sz="1400">
                          <a:effectLst/>
                        </a:rPr>
                      </a:br>
                      <a:r>
                        <a:rPr lang="ro-RO" sz="1400">
                          <a:effectLst/>
                        </a:rPr>
                        <a:t>PNDR 2014-2020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400" dirty="0">
                          <a:solidFill>
                            <a:schemeClr val="accent4">
                              <a:lumMod val="75000"/>
                            </a:schemeClr>
                          </a:solidFill>
                          <a:effectLst/>
                        </a:rPr>
                        <a:t>Alocare publică</a:t>
                      </a:r>
                      <a:br>
                        <a:rPr lang="ro-RO" sz="1400" dirty="0">
                          <a:solidFill>
                            <a:schemeClr val="accent4">
                              <a:lumMod val="75000"/>
                            </a:schemeClr>
                          </a:solidFill>
                          <a:effectLst/>
                        </a:rPr>
                      </a:br>
                      <a:r>
                        <a:rPr lang="ro-RO" sz="1400" dirty="0">
                          <a:solidFill>
                            <a:schemeClr val="accent4">
                              <a:lumMod val="75000"/>
                            </a:schemeClr>
                          </a:solidFill>
                          <a:effectLst/>
                        </a:rPr>
                        <a:t>2021-2027</a:t>
                      </a:r>
                      <a:endParaRPr lang="en-GB" sz="1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400" dirty="0">
                          <a:effectLst/>
                        </a:rPr>
                        <a:t>Alocare publică </a:t>
                      </a:r>
                      <a:br>
                        <a:rPr lang="ro-RO" sz="1400" dirty="0">
                          <a:effectLst/>
                        </a:rPr>
                      </a:br>
                      <a:r>
                        <a:rPr lang="ro-RO" sz="1400" dirty="0">
                          <a:effectLst/>
                        </a:rPr>
                        <a:t>tranziție 2021-2022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400" dirty="0">
                          <a:effectLst/>
                        </a:rPr>
                        <a:t>Alocare publică </a:t>
                      </a:r>
                      <a:br>
                        <a:rPr lang="ro-RO" sz="1400" dirty="0">
                          <a:effectLst/>
                        </a:rPr>
                      </a:br>
                      <a:r>
                        <a:rPr lang="ro-RO" sz="1400" dirty="0">
                          <a:effectLst/>
                        </a:rPr>
                        <a:t>PNS 2023-2027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888536873"/>
                  </a:ext>
                </a:extLst>
              </a:tr>
              <a:tr h="333529">
                <a:tc>
                  <a:txBody>
                    <a:bodyPr/>
                    <a:lstStyle/>
                    <a:p>
                      <a:pPr algn="l">
                        <a:lnSpc>
                          <a:spcPct val="107000"/>
                        </a:lnSpc>
                        <a:spcAft>
                          <a:spcPts val="0"/>
                        </a:spcAft>
                      </a:pPr>
                      <a:r>
                        <a:rPr lang="ro-RO" sz="1100">
                          <a:effectLst/>
                        </a:rPr>
                        <a:t>Submăsura 4.1 "Investiţii în exploataţii agricole și pomicole"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1.176.559.408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1.611.448.472</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882.700.000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728.748.472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892010465"/>
                  </a:ext>
                </a:extLst>
              </a:tr>
              <a:tr h="504079">
                <a:tc>
                  <a:txBody>
                    <a:bodyPr/>
                    <a:lstStyle/>
                    <a:p>
                      <a:pPr algn="l">
                        <a:lnSpc>
                          <a:spcPct val="107000"/>
                        </a:lnSpc>
                        <a:spcAft>
                          <a:spcPts val="0"/>
                        </a:spcAft>
                      </a:pPr>
                      <a:r>
                        <a:rPr lang="ro-RO" sz="1100" dirty="0">
                          <a:effectLst/>
                        </a:rPr>
                        <a:t>Submăsura 4.2 "Sprijin pentru </a:t>
                      </a:r>
                      <a:r>
                        <a:rPr lang="ro-RO" sz="1100" dirty="0" err="1">
                          <a:effectLst/>
                        </a:rPr>
                        <a:t>investiţii</a:t>
                      </a:r>
                      <a:r>
                        <a:rPr lang="ro-RO" sz="1100" dirty="0">
                          <a:effectLst/>
                        </a:rPr>
                        <a:t> în procesarea/marketingul produselor agricole și pomicole"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529.777.605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450.000.000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150.000.000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300.000.000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925919142"/>
                  </a:ext>
                </a:extLst>
              </a:tr>
              <a:tr h="504079">
                <a:tc>
                  <a:txBody>
                    <a:bodyPr/>
                    <a:lstStyle/>
                    <a:p>
                      <a:pPr algn="l">
                        <a:lnSpc>
                          <a:spcPct val="107000"/>
                        </a:lnSpc>
                        <a:spcAft>
                          <a:spcPts val="0"/>
                        </a:spcAft>
                      </a:pPr>
                      <a:r>
                        <a:rPr lang="ro-RO" sz="1100" dirty="0">
                          <a:effectLst/>
                        </a:rPr>
                        <a:t>Submăsura 4.3 "</a:t>
                      </a:r>
                      <a:r>
                        <a:rPr lang="ro-RO" sz="1100" dirty="0" err="1">
                          <a:effectLst/>
                        </a:rPr>
                        <a:t>Investiţii</a:t>
                      </a:r>
                      <a:r>
                        <a:rPr lang="ro-RO" sz="1100" dirty="0">
                          <a:effectLst/>
                        </a:rPr>
                        <a:t>  pentru dezvoltarea, modernizarea sau adaptarea infrastructurii agricole </a:t>
                      </a:r>
                      <a:r>
                        <a:rPr lang="ro-RO" sz="1100" dirty="0" err="1">
                          <a:effectLst/>
                        </a:rPr>
                        <a:t>şi</a:t>
                      </a:r>
                      <a:r>
                        <a:rPr lang="ro-RO" sz="1100" dirty="0">
                          <a:effectLst/>
                        </a:rPr>
                        <a:t> silvice </a:t>
                      </a:r>
                      <a:r>
                        <a:rPr lang="ro-RO" sz="1400" dirty="0">
                          <a:effectLst/>
                        </a:rPr>
                        <a:t>- IRIGAȚII</a:t>
                      </a:r>
                      <a:r>
                        <a:rPr lang="ro-RO"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440.978.719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400.000.000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400.000.000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167627454"/>
                  </a:ext>
                </a:extLst>
              </a:tr>
              <a:tr h="674629">
                <a:tc>
                  <a:txBody>
                    <a:bodyPr/>
                    <a:lstStyle/>
                    <a:p>
                      <a:pPr algn="l">
                        <a:lnSpc>
                          <a:spcPct val="107000"/>
                        </a:lnSpc>
                        <a:spcAft>
                          <a:spcPts val="0"/>
                        </a:spcAft>
                      </a:pPr>
                      <a:r>
                        <a:rPr lang="ro-RO" sz="1100">
                          <a:effectLst/>
                        </a:rPr>
                        <a:t>Submăsura 4.3 "Investiţii  pentru dezvoltarea, modernizarea sau adaptarea infrastructurii agricole şi silvice - infrastructura de acces agricolă"</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133.298.233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100.660.000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100.660.000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724480232"/>
                  </a:ext>
                </a:extLst>
              </a:tr>
              <a:tr h="333529">
                <a:tc>
                  <a:txBody>
                    <a:bodyPr/>
                    <a:lstStyle/>
                    <a:p>
                      <a:pPr algn="l">
                        <a:lnSpc>
                          <a:spcPct val="107000"/>
                        </a:lnSpc>
                        <a:spcAft>
                          <a:spcPts val="0"/>
                        </a:spcAft>
                      </a:pPr>
                      <a:r>
                        <a:rPr lang="ro-RO" sz="1100" dirty="0">
                          <a:effectLst/>
                        </a:rPr>
                        <a:t>Submăsura 6.1 "Sprijin pentru instalarea tinerilor fermieri"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476.754.112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350.000.000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100.000.000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250.000.000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328421384"/>
                  </a:ext>
                </a:extLst>
              </a:tr>
              <a:tr h="333529">
                <a:tc>
                  <a:txBody>
                    <a:bodyPr/>
                    <a:lstStyle/>
                    <a:p>
                      <a:pPr algn="l">
                        <a:lnSpc>
                          <a:spcPct val="107000"/>
                        </a:lnSpc>
                        <a:spcAft>
                          <a:spcPts val="0"/>
                        </a:spcAft>
                      </a:pPr>
                      <a:r>
                        <a:rPr lang="ro-RO" sz="1100">
                          <a:effectLst/>
                        </a:rPr>
                        <a:t>Submăsura 6.2 "Sprijin pentru înfiinţarea de activităţi neagricole în zone rurale"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111.583.304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50.000.000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50.000.000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Finanțată în cadrul LEADER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917100342"/>
                  </a:ext>
                </a:extLst>
              </a:tr>
              <a:tr h="382387">
                <a:tc>
                  <a:txBody>
                    <a:bodyPr/>
                    <a:lstStyle/>
                    <a:p>
                      <a:pPr algn="l">
                        <a:lnSpc>
                          <a:spcPct val="107000"/>
                        </a:lnSpc>
                        <a:spcAft>
                          <a:spcPts val="0"/>
                        </a:spcAft>
                      </a:pPr>
                      <a:r>
                        <a:rPr lang="ro-RO" sz="1100">
                          <a:effectLst/>
                        </a:rPr>
                        <a:t>Submăsura 6.3 "Sprijin pentru dezvoltarea fermelor mici"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251.471.271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a:solidFill>
                            <a:schemeClr val="accent4">
                              <a:lumMod val="75000"/>
                            </a:schemeClr>
                          </a:solidFill>
                          <a:effectLst/>
                        </a:rPr>
                        <a:t>87.000.000</a:t>
                      </a:r>
                      <a:endParaRPr lang="en-GB"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87.000.000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Nu mai există prevedere legală în cadrul </a:t>
                      </a:r>
                      <a:r>
                        <a:rPr lang="ro-RO" sz="1100" dirty="0" err="1">
                          <a:effectLst/>
                        </a:rPr>
                        <a:t>Reg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034830032"/>
                  </a:ext>
                </a:extLst>
              </a:tr>
              <a:tr h="333529">
                <a:tc>
                  <a:txBody>
                    <a:bodyPr/>
                    <a:lstStyle/>
                    <a:p>
                      <a:pPr algn="l">
                        <a:lnSpc>
                          <a:spcPct val="107000"/>
                        </a:lnSpc>
                        <a:spcAft>
                          <a:spcPts val="0"/>
                        </a:spcAft>
                      </a:pPr>
                      <a:r>
                        <a:rPr lang="ro-RO" sz="1100">
                          <a:effectLst/>
                        </a:rPr>
                        <a:t>Submăsura 6.4 "Investiţii în crearea și dezvoltarea de activități neagricole"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166.503.969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solidFill>
                            <a:schemeClr val="accent4">
                              <a:lumMod val="75000"/>
                            </a:schemeClr>
                          </a:solidFill>
                          <a:effectLst/>
                        </a:rPr>
                        <a:t>300.000.000</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100.000.000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tc>
                  <a:txBody>
                    <a:bodyPr/>
                    <a:lstStyle/>
                    <a:p>
                      <a:pPr algn="ctr">
                        <a:lnSpc>
                          <a:spcPct val="107000"/>
                        </a:lnSpc>
                        <a:spcAft>
                          <a:spcPts val="0"/>
                        </a:spcAft>
                      </a:pPr>
                      <a:r>
                        <a:rPr lang="ro-RO" sz="1100" dirty="0">
                          <a:effectLst/>
                        </a:rPr>
                        <a:t>200.000.000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827" marR="59827" marT="0" marB="0" anchor="ctr"/>
                </a:tc>
                <a:extLst>
                  <a:ext uri="{0D108BD9-81ED-4DB2-BD59-A6C34878D82A}">
                    <a16:rowId xmlns:a16="http://schemas.microsoft.com/office/drawing/2014/main" val="3260112377"/>
                  </a:ext>
                </a:extLst>
              </a:tr>
            </a:tbl>
          </a:graphicData>
        </a:graphic>
      </p:graphicFrame>
    </p:spTree>
    <p:extLst>
      <p:ext uri="{BB962C8B-B14F-4D97-AF65-F5344CB8AC3E}">
        <p14:creationId xmlns:p14="http://schemas.microsoft.com/office/powerpoint/2010/main" val="245373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62" y="1752174"/>
            <a:ext cx="9600494" cy="1077218"/>
          </a:xfrm>
          <a:prstGeom prst="rect">
            <a:avLst/>
          </a:prstGeom>
        </p:spPr>
        <p:txBody>
          <a:bodyPr wrap="square">
            <a:spAutoFit/>
          </a:bodyPr>
          <a:lstStyle/>
          <a:p>
            <a:pPr lvl="0" algn="ctr"/>
            <a:endParaRPr lang="ro-RO" sz="4400" b="1" dirty="0">
              <a:solidFill>
                <a:srgbClr val="1F4AA1"/>
              </a:solidFill>
              <a:effectLst>
                <a:outerShdw blurRad="38100" dist="38100" dir="2700000" algn="tl">
                  <a:srgbClr val="000000">
                    <a:alpha val="43137"/>
                  </a:srgbClr>
                </a:outerShdw>
              </a:effectLst>
              <a:latin typeface="Calibri" pitchFamily="34" charset="0"/>
              <a:cs typeface="Calibri" pitchFamily="34" charset="0"/>
            </a:endParaRPr>
          </a:p>
          <a:p>
            <a:pPr algn="r"/>
            <a:endParaRPr lang="ro-RO" sz="2000" i="1"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A5A8EC8E-9C68-485E-830F-7C034A790738}" type="slidenum">
              <a:rPr lang="ro-RO" smtClean="0"/>
              <a:t>16</a:t>
            </a:fld>
            <a:endParaRPr lang="ro-RO"/>
          </a:p>
        </p:txBody>
      </p:sp>
      <p:pic>
        <p:nvPicPr>
          <p:cNvPr id="7" name="Picture 6" descr="header-ORDIN-logo-pe-1-rand-cu albastru-210">
            <a:extLst>
              <a:ext uri="{FF2B5EF4-FFF2-40B4-BE49-F238E27FC236}">
                <a16:creationId xmlns:a16="http://schemas.microsoft.com/office/drawing/2014/main" id="{011B0980-085E-4853-890E-71214AE8E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87" y="502106"/>
            <a:ext cx="6382587" cy="793294"/>
          </a:xfrm>
          <a:prstGeom prst="rect">
            <a:avLst/>
          </a:prstGeom>
          <a:noFill/>
          <a:ln>
            <a:noFill/>
          </a:ln>
        </p:spPr>
      </p:pic>
      <p:graphicFrame>
        <p:nvGraphicFramePr>
          <p:cNvPr id="3" name="Table 2">
            <a:extLst>
              <a:ext uri="{FF2B5EF4-FFF2-40B4-BE49-F238E27FC236}">
                <a16:creationId xmlns:a16="http://schemas.microsoft.com/office/drawing/2014/main" id="{1C254DC5-A221-4C5B-89DB-B9B405B40A53}"/>
              </a:ext>
            </a:extLst>
          </p:cNvPr>
          <p:cNvGraphicFramePr>
            <a:graphicFrameLocks noGrp="1"/>
          </p:cNvGraphicFramePr>
          <p:nvPr>
            <p:extLst>
              <p:ext uri="{D42A27DB-BD31-4B8C-83A1-F6EECF244321}">
                <p14:modId xmlns:p14="http://schemas.microsoft.com/office/powerpoint/2010/main" val="2994277100"/>
              </p:ext>
            </p:extLst>
          </p:nvPr>
        </p:nvGraphicFramePr>
        <p:xfrm>
          <a:off x="1253566" y="2021680"/>
          <a:ext cx="9684868" cy="3405886"/>
        </p:xfrm>
        <a:graphic>
          <a:graphicData uri="http://schemas.openxmlformats.org/drawingml/2006/table">
            <a:tbl>
              <a:tblPr firstRow="1" firstCol="1" bandRow="1">
                <a:tableStyleId>{5C22544A-7EE6-4342-B048-85BDC9FD1C3A}</a:tableStyleId>
              </a:tblPr>
              <a:tblGrid>
                <a:gridCol w="2661402">
                  <a:extLst>
                    <a:ext uri="{9D8B030D-6E8A-4147-A177-3AD203B41FA5}">
                      <a16:colId xmlns:a16="http://schemas.microsoft.com/office/drawing/2014/main" val="3635326423"/>
                    </a:ext>
                  </a:extLst>
                </a:gridCol>
                <a:gridCol w="1700663">
                  <a:extLst>
                    <a:ext uri="{9D8B030D-6E8A-4147-A177-3AD203B41FA5}">
                      <a16:colId xmlns:a16="http://schemas.microsoft.com/office/drawing/2014/main" val="326117617"/>
                    </a:ext>
                  </a:extLst>
                </a:gridCol>
                <a:gridCol w="1427549">
                  <a:extLst>
                    <a:ext uri="{9D8B030D-6E8A-4147-A177-3AD203B41FA5}">
                      <a16:colId xmlns:a16="http://schemas.microsoft.com/office/drawing/2014/main" val="2122659653"/>
                    </a:ext>
                  </a:extLst>
                </a:gridCol>
                <a:gridCol w="1917604">
                  <a:extLst>
                    <a:ext uri="{9D8B030D-6E8A-4147-A177-3AD203B41FA5}">
                      <a16:colId xmlns:a16="http://schemas.microsoft.com/office/drawing/2014/main" val="4036545317"/>
                    </a:ext>
                  </a:extLst>
                </a:gridCol>
                <a:gridCol w="1977650">
                  <a:extLst>
                    <a:ext uri="{9D8B030D-6E8A-4147-A177-3AD203B41FA5}">
                      <a16:colId xmlns:a16="http://schemas.microsoft.com/office/drawing/2014/main" val="3173544903"/>
                    </a:ext>
                  </a:extLst>
                </a:gridCol>
              </a:tblGrid>
              <a:tr h="476250">
                <a:tc>
                  <a:txBody>
                    <a:bodyPr/>
                    <a:lstStyle/>
                    <a:p>
                      <a:pPr algn="ctr">
                        <a:lnSpc>
                          <a:spcPct val="107000"/>
                        </a:lnSpc>
                        <a:spcAft>
                          <a:spcPts val="0"/>
                        </a:spcAft>
                      </a:pPr>
                      <a:r>
                        <a:rPr lang="ro-RO" sz="1400">
                          <a:effectLst/>
                        </a:rPr>
                        <a:t>Submăsura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a:effectLst/>
                        </a:rPr>
                        <a:t>Alocare publică</a:t>
                      </a:r>
                      <a:br>
                        <a:rPr lang="ro-RO" sz="1400">
                          <a:effectLst/>
                        </a:rPr>
                      </a:br>
                      <a:r>
                        <a:rPr lang="ro-RO" sz="1400">
                          <a:effectLst/>
                        </a:rPr>
                        <a:t>PNDR 2014-2020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a:solidFill>
                            <a:schemeClr val="accent4">
                              <a:lumMod val="75000"/>
                            </a:schemeClr>
                          </a:solidFill>
                          <a:effectLst/>
                        </a:rPr>
                        <a:t>Alocare publică</a:t>
                      </a:r>
                      <a:br>
                        <a:rPr lang="ro-RO" sz="1400">
                          <a:solidFill>
                            <a:schemeClr val="accent4">
                              <a:lumMod val="75000"/>
                            </a:schemeClr>
                          </a:solidFill>
                          <a:effectLst/>
                        </a:rPr>
                      </a:br>
                      <a:r>
                        <a:rPr lang="ro-RO" sz="1400">
                          <a:solidFill>
                            <a:schemeClr val="accent4">
                              <a:lumMod val="75000"/>
                            </a:schemeClr>
                          </a:solidFill>
                          <a:effectLst/>
                        </a:rPr>
                        <a:t>2021-2027</a:t>
                      </a:r>
                      <a:endParaRPr lang="en-GB" sz="14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a:effectLst/>
                        </a:rPr>
                        <a:t>Alocare publică </a:t>
                      </a:r>
                      <a:br>
                        <a:rPr lang="ro-RO" sz="1400">
                          <a:effectLst/>
                        </a:rPr>
                      </a:br>
                      <a:r>
                        <a:rPr lang="ro-RO" sz="1400">
                          <a:effectLst/>
                        </a:rPr>
                        <a:t>tranziție 2021-2022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dirty="0">
                          <a:effectLst/>
                        </a:rPr>
                        <a:t>Alocare publică </a:t>
                      </a:r>
                      <a:br>
                        <a:rPr lang="ro-RO" sz="1400" dirty="0">
                          <a:effectLst/>
                        </a:rPr>
                      </a:br>
                      <a:r>
                        <a:rPr lang="ro-RO" sz="1400" dirty="0">
                          <a:effectLst/>
                        </a:rPr>
                        <a:t>PNS 2023-2027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2403877"/>
                  </a:ext>
                </a:extLst>
              </a:tr>
              <a:tr h="209550">
                <a:tc>
                  <a:txBody>
                    <a:bodyPr/>
                    <a:lstStyle/>
                    <a:p>
                      <a:pPr>
                        <a:lnSpc>
                          <a:spcPct val="107000"/>
                        </a:lnSpc>
                        <a:spcAft>
                          <a:spcPts val="0"/>
                        </a:spcAft>
                      </a:pPr>
                      <a:r>
                        <a:rPr lang="ro-RO" sz="1200">
                          <a:effectLst/>
                        </a:rPr>
                        <a:t>Măsura 7 - Investiții în infrastructura de bază și patrimoniu cultural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1.305.958.145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500.000.000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500.000.000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9059929"/>
                  </a:ext>
                </a:extLst>
              </a:tr>
              <a:tr h="209550">
                <a:tc>
                  <a:txBody>
                    <a:bodyPr/>
                    <a:lstStyle/>
                    <a:p>
                      <a:pPr>
                        <a:lnSpc>
                          <a:spcPct val="107000"/>
                        </a:lnSpc>
                        <a:spcAft>
                          <a:spcPts val="0"/>
                        </a:spcAft>
                      </a:pPr>
                      <a:r>
                        <a:rPr lang="ro-RO" sz="1200">
                          <a:effectLst/>
                        </a:rPr>
                        <a:t>Submăsura 9.1 "Înființarea grupurilor de producători"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20.037.124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20.000.000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15.000.000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2504233"/>
                  </a:ext>
                </a:extLst>
              </a:tr>
              <a:tr h="419100">
                <a:tc>
                  <a:txBody>
                    <a:bodyPr/>
                    <a:lstStyle/>
                    <a:p>
                      <a:pPr>
                        <a:lnSpc>
                          <a:spcPct val="107000"/>
                        </a:lnSpc>
                        <a:spcAft>
                          <a:spcPts val="0"/>
                        </a:spcAft>
                      </a:pPr>
                      <a:r>
                        <a:rPr lang="ro-RO" sz="1200">
                          <a:effectLst/>
                        </a:rPr>
                        <a:t>Submăsura 16.1 "Sprijin pentru înființarea și funcționarera grupurilor operaționale (GO), pentru dezvoltarea de proiecte pilot, noi produse"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12.542.761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40.000.000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40.000.000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503040"/>
                  </a:ext>
                </a:extLst>
              </a:tr>
              <a:tr h="419100">
                <a:tc>
                  <a:txBody>
                    <a:bodyPr/>
                    <a:lstStyle/>
                    <a:p>
                      <a:pPr>
                        <a:lnSpc>
                          <a:spcPct val="107000"/>
                        </a:lnSpc>
                        <a:spcAft>
                          <a:spcPts val="0"/>
                        </a:spcAft>
                      </a:pPr>
                      <a:r>
                        <a:rPr lang="ro-RO" sz="1200">
                          <a:effectLst/>
                        </a:rPr>
                        <a:t>Submăsura 16.4 "Sprijin pentru cooperarea orizontală și verticală între actorii din lanțul de aprovizionare"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18.814.142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50.000.000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50.000.000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Finanțată în cadrul LEADER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6125779"/>
                  </a:ext>
                </a:extLst>
              </a:tr>
              <a:tr h="209550">
                <a:tc>
                  <a:txBody>
                    <a:bodyPr/>
                    <a:lstStyle/>
                    <a:p>
                      <a:pPr>
                        <a:lnSpc>
                          <a:spcPct val="107000"/>
                        </a:lnSpc>
                        <a:spcAft>
                          <a:spcPts val="0"/>
                        </a:spcAft>
                      </a:pPr>
                      <a:r>
                        <a:rPr lang="ro-RO" sz="1200">
                          <a:effectLst/>
                        </a:rPr>
                        <a:t>Submăsura 17.1 "Prime de asigurare a culturilor, a animalelor și a plantelor"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23.699.076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solidFill>
                            <a:schemeClr val="accent4">
                              <a:lumMod val="75000"/>
                            </a:schemeClr>
                          </a:solidFill>
                          <a:effectLst/>
                        </a:rPr>
                        <a:t>70.000.000</a:t>
                      </a:r>
                      <a:endParaRPr lang="en-GB" sz="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20.000.000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50.000.000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4062346"/>
                  </a:ext>
                </a:extLst>
              </a:tr>
              <a:tr h="209550">
                <a:tc>
                  <a:txBody>
                    <a:bodyPr/>
                    <a:lstStyle/>
                    <a:p>
                      <a:pPr>
                        <a:lnSpc>
                          <a:spcPct val="107000"/>
                        </a:lnSpc>
                        <a:spcAft>
                          <a:spcPts val="0"/>
                        </a:spcAft>
                      </a:pPr>
                      <a:r>
                        <a:rPr lang="ro-RO" sz="1200">
                          <a:effectLst/>
                        </a:rPr>
                        <a:t>Măsura 19 "LEADER”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637.631.874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706.852.878</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128.000.000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578.852.878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6015531"/>
                  </a:ext>
                </a:extLst>
              </a:tr>
              <a:tr h="219075">
                <a:tc>
                  <a:txBody>
                    <a:bodyPr/>
                    <a:lstStyle/>
                    <a:p>
                      <a:pPr algn="ctr">
                        <a:lnSpc>
                          <a:spcPct val="107000"/>
                        </a:lnSpc>
                        <a:spcAft>
                          <a:spcPts val="0"/>
                        </a:spcAft>
                      </a:pPr>
                      <a:r>
                        <a:rPr lang="ro-RO" sz="1400" b="1">
                          <a:effectLst/>
                        </a:rPr>
                        <a:t>TOTAL</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1" dirty="0">
                          <a:effectLst/>
                        </a:rPr>
                        <a:t>5</a:t>
                      </a:r>
                      <a:r>
                        <a:rPr lang="ro-RO" sz="1400" b="1" dirty="0">
                          <a:effectLst/>
                        </a:rPr>
                        <a:t>.</a:t>
                      </a:r>
                      <a:r>
                        <a:rPr lang="en-GB" sz="1400" b="1" dirty="0">
                          <a:effectLst/>
                        </a:rPr>
                        <a:t>305</a:t>
                      </a:r>
                      <a:r>
                        <a:rPr lang="ro-RO" sz="1400" b="1" dirty="0">
                          <a:effectLst/>
                        </a:rPr>
                        <a:t>.6</a:t>
                      </a:r>
                      <a:r>
                        <a:rPr lang="en-GB" sz="1400" b="1" dirty="0">
                          <a:effectLst/>
                        </a:rPr>
                        <a:t>09</a:t>
                      </a:r>
                      <a:r>
                        <a:rPr lang="ro-RO" sz="1400" b="1" dirty="0">
                          <a:effectLst/>
                        </a:rPr>
                        <a:t>.</a:t>
                      </a:r>
                      <a:r>
                        <a:rPr lang="en-GB" sz="1400" b="1" dirty="0">
                          <a:effectLst/>
                        </a:rPr>
                        <a:t>74</a:t>
                      </a:r>
                      <a:r>
                        <a:rPr lang="ro-RO" sz="1400" b="1" dirty="0">
                          <a:effectLst/>
                        </a:rPr>
                        <a:t>2</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1" dirty="0">
                          <a:solidFill>
                            <a:schemeClr val="accent4">
                              <a:lumMod val="75000"/>
                            </a:schemeClr>
                          </a:solidFill>
                          <a:effectLst/>
                        </a:rPr>
                        <a:t>4.735.961.350</a:t>
                      </a:r>
                      <a:endParaRPr lang="en-GB" sz="1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b="1" dirty="0">
                          <a:effectLst/>
                        </a:rPr>
                        <a:t>1.673.360.000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b="1" dirty="0">
                          <a:effectLst/>
                        </a:rPr>
                        <a:t>3.062.601.350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7209955"/>
                  </a:ext>
                </a:extLst>
              </a:tr>
            </a:tbl>
          </a:graphicData>
        </a:graphic>
      </p:graphicFrame>
    </p:spTree>
    <p:extLst>
      <p:ext uri="{BB962C8B-B14F-4D97-AF65-F5344CB8AC3E}">
        <p14:creationId xmlns:p14="http://schemas.microsoft.com/office/powerpoint/2010/main" val="88614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362" y="1752174"/>
            <a:ext cx="9600494" cy="1077218"/>
          </a:xfrm>
          <a:prstGeom prst="rect">
            <a:avLst/>
          </a:prstGeom>
        </p:spPr>
        <p:txBody>
          <a:bodyPr wrap="square">
            <a:spAutoFit/>
          </a:bodyPr>
          <a:lstStyle/>
          <a:p>
            <a:pPr lvl="0" algn="ctr"/>
            <a:endParaRPr lang="ro-RO" sz="4400" b="1" dirty="0">
              <a:solidFill>
                <a:srgbClr val="1F4AA1"/>
              </a:solidFill>
              <a:effectLst>
                <a:outerShdw blurRad="38100" dist="38100" dir="2700000" algn="tl">
                  <a:srgbClr val="000000">
                    <a:alpha val="43137"/>
                  </a:srgbClr>
                </a:outerShdw>
              </a:effectLst>
              <a:latin typeface="Calibri" pitchFamily="34" charset="0"/>
              <a:cs typeface="Calibri" pitchFamily="34" charset="0"/>
            </a:endParaRPr>
          </a:p>
          <a:p>
            <a:pPr algn="r"/>
            <a:endParaRPr lang="ro-RO" sz="2000" i="1"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A5A8EC8E-9C68-485E-830F-7C034A790738}" type="slidenum">
              <a:rPr lang="ro-RO" smtClean="0"/>
              <a:t>17</a:t>
            </a:fld>
            <a:endParaRPr lang="ro-RO"/>
          </a:p>
        </p:txBody>
      </p:sp>
      <p:pic>
        <p:nvPicPr>
          <p:cNvPr id="7" name="Picture 6" descr="header-ORDIN-logo-pe-1-rand-cu albastru-210">
            <a:extLst>
              <a:ext uri="{FF2B5EF4-FFF2-40B4-BE49-F238E27FC236}">
                <a16:creationId xmlns:a16="http://schemas.microsoft.com/office/drawing/2014/main" id="{011B0980-085E-4853-890E-71214AE8E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87" y="502106"/>
            <a:ext cx="6382587" cy="793294"/>
          </a:xfrm>
          <a:prstGeom prst="rect">
            <a:avLst/>
          </a:prstGeom>
          <a:noFill/>
          <a:ln>
            <a:noFill/>
          </a:ln>
        </p:spPr>
      </p:pic>
      <p:graphicFrame>
        <p:nvGraphicFramePr>
          <p:cNvPr id="3" name="Table 2">
            <a:extLst>
              <a:ext uri="{FF2B5EF4-FFF2-40B4-BE49-F238E27FC236}">
                <a16:creationId xmlns:a16="http://schemas.microsoft.com/office/drawing/2014/main" id="{23EB29C4-EC0D-4D34-87C1-18E43FD65D1B}"/>
              </a:ext>
            </a:extLst>
          </p:cNvPr>
          <p:cNvGraphicFramePr>
            <a:graphicFrameLocks noGrp="1"/>
          </p:cNvGraphicFramePr>
          <p:nvPr>
            <p:extLst>
              <p:ext uri="{D42A27DB-BD31-4B8C-83A1-F6EECF244321}">
                <p14:modId xmlns:p14="http://schemas.microsoft.com/office/powerpoint/2010/main" val="1337803455"/>
              </p:ext>
            </p:extLst>
          </p:nvPr>
        </p:nvGraphicFramePr>
        <p:xfrm>
          <a:off x="1245909" y="2144244"/>
          <a:ext cx="9700182" cy="2904794"/>
        </p:xfrm>
        <a:graphic>
          <a:graphicData uri="http://schemas.openxmlformats.org/drawingml/2006/table">
            <a:tbl>
              <a:tblPr firstRow="1" firstCol="1" bandRow="1">
                <a:tableStyleId>{5C22544A-7EE6-4342-B048-85BDC9FD1C3A}</a:tableStyleId>
              </a:tblPr>
              <a:tblGrid>
                <a:gridCol w="2712171">
                  <a:extLst>
                    <a:ext uri="{9D8B030D-6E8A-4147-A177-3AD203B41FA5}">
                      <a16:colId xmlns:a16="http://schemas.microsoft.com/office/drawing/2014/main" val="3317257001"/>
                    </a:ext>
                  </a:extLst>
                </a:gridCol>
                <a:gridCol w="1649031">
                  <a:extLst>
                    <a:ext uri="{9D8B030D-6E8A-4147-A177-3AD203B41FA5}">
                      <a16:colId xmlns:a16="http://schemas.microsoft.com/office/drawing/2014/main" val="1398149440"/>
                    </a:ext>
                  </a:extLst>
                </a:gridCol>
                <a:gridCol w="1456967">
                  <a:extLst>
                    <a:ext uri="{9D8B030D-6E8A-4147-A177-3AD203B41FA5}">
                      <a16:colId xmlns:a16="http://schemas.microsoft.com/office/drawing/2014/main" val="1650348923"/>
                    </a:ext>
                  </a:extLst>
                </a:gridCol>
                <a:gridCol w="1844975">
                  <a:extLst>
                    <a:ext uri="{9D8B030D-6E8A-4147-A177-3AD203B41FA5}">
                      <a16:colId xmlns:a16="http://schemas.microsoft.com/office/drawing/2014/main" val="3406323052"/>
                    </a:ext>
                  </a:extLst>
                </a:gridCol>
                <a:gridCol w="2037038">
                  <a:extLst>
                    <a:ext uri="{9D8B030D-6E8A-4147-A177-3AD203B41FA5}">
                      <a16:colId xmlns:a16="http://schemas.microsoft.com/office/drawing/2014/main" val="1104098708"/>
                    </a:ext>
                  </a:extLst>
                </a:gridCol>
              </a:tblGrid>
              <a:tr h="494336">
                <a:tc>
                  <a:txBody>
                    <a:bodyPr/>
                    <a:lstStyle/>
                    <a:p>
                      <a:pPr algn="ctr">
                        <a:lnSpc>
                          <a:spcPct val="107000"/>
                        </a:lnSpc>
                        <a:spcAft>
                          <a:spcPts val="0"/>
                        </a:spcAft>
                      </a:pPr>
                      <a:r>
                        <a:rPr lang="ro-RO" sz="1400" dirty="0">
                          <a:effectLst/>
                        </a:rPr>
                        <a:t>Submăsura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dirty="0">
                          <a:effectLst/>
                        </a:rPr>
                        <a:t>Alocare publică</a:t>
                      </a:r>
                      <a:br>
                        <a:rPr lang="ro-RO" sz="1400" dirty="0">
                          <a:effectLst/>
                        </a:rPr>
                      </a:br>
                      <a:r>
                        <a:rPr lang="ro-RO" sz="1400" dirty="0">
                          <a:effectLst/>
                        </a:rPr>
                        <a:t>PNDR 2014-2020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dirty="0">
                          <a:solidFill>
                            <a:schemeClr val="accent4">
                              <a:lumMod val="75000"/>
                            </a:schemeClr>
                          </a:solidFill>
                          <a:effectLst/>
                        </a:rPr>
                        <a:t>Alocare publică</a:t>
                      </a:r>
                      <a:br>
                        <a:rPr lang="ro-RO" sz="1400" dirty="0">
                          <a:solidFill>
                            <a:schemeClr val="accent4">
                              <a:lumMod val="75000"/>
                            </a:schemeClr>
                          </a:solidFill>
                          <a:effectLst/>
                        </a:rPr>
                      </a:br>
                      <a:r>
                        <a:rPr lang="ro-RO" sz="1400" dirty="0">
                          <a:solidFill>
                            <a:schemeClr val="accent4">
                              <a:lumMod val="75000"/>
                            </a:schemeClr>
                          </a:solidFill>
                          <a:effectLst/>
                        </a:rPr>
                        <a:t>2021-2027</a:t>
                      </a:r>
                      <a:endParaRPr lang="en-GB" sz="1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dirty="0">
                          <a:effectLst/>
                        </a:rPr>
                        <a:t>Alocare publică </a:t>
                      </a:r>
                      <a:br>
                        <a:rPr lang="ro-RO" sz="1400" dirty="0">
                          <a:effectLst/>
                        </a:rPr>
                      </a:br>
                      <a:r>
                        <a:rPr lang="ro-RO" sz="1400" dirty="0">
                          <a:effectLst/>
                        </a:rPr>
                        <a:t>tranziție 2021-2022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dirty="0">
                          <a:effectLst/>
                        </a:rPr>
                        <a:t>Alocare publică </a:t>
                      </a:r>
                      <a:br>
                        <a:rPr lang="ro-RO" sz="1400" dirty="0">
                          <a:effectLst/>
                        </a:rPr>
                      </a:br>
                      <a:r>
                        <a:rPr lang="ro-RO" sz="1400" dirty="0">
                          <a:effectLst/>
                        </a:rPr>
                        <a:t>PNS 2023-2027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217189"/>
                  </a:ext>
                </a:extLst>
              </a:tr>
              <a:tr h="364162">
                <a:tc>
                  <a:txBody>
                    <a:bodyPr/>
                    <a:lstStyle/>
                    <a:p>
                      <a:pPr>
                        <a:lnSpc>
                          <a:spcPct val="107000"/>
                        </a:lnSpc>
                        <a:spcAft>
                          <a:spcPts val="0"/>
                        </a:spcAft>
                      </a:pPr>
                      <a:r>
                        <a:rPr lang="ro-RO" sz="1200">
                          <a:effectLst/>
                        </a:rPr>
                        <a:t>Submăsura 8.1 "Împădurirea şi crearea de suprafeţe împădurite"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46.786.653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28.000.000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28.000.000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9799697"/>
                  </a:ext>
                </a:extLst>
              </a:tr>
              <a:tr h="217508">
                <a:tc>
                  <a:txBody>
                    <a:bodyPr/>
                    <a:lstStyle/>
                    <a:p>
                      <a:pPr>
                        <a:lnSpc>
                          <a:spcPct val="107000"/>
                        </a:lnSpc>
                        <a:spcAft>
                          <a:spcPts val="0"/>
                        </a:spcAft>
                      </a:pPr>
                      <a:r>
                        <a:rPr lang="ro-RO" sz="1200">
                          <a:effectLst/>
                        </a:rPr>
                        <a:t>Măsura 10 "Agromediu și climă"</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835.317.262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833.492.700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288.760.000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544.732.700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3402360"/>
                  </a:ext>
                </a:extLst>
              </a:tr>
              <a:tr h="217508">
                <a:tc>
                  <a:txBody>
                    <a:bodyPr/>
                    <a:lstStyle/>
                    <a:p>
                      <a:pPr>
                        <a:lnSpc>
                          <a:spcPct val="107000"/>
                        </a:lnSpc>
                        <a:spcAft>
                          <a:spcPts val="0"/>
                        </a:spcAft>
                      </a:pPr>
                      <a:r>
                        <a:rPr lang="ro-RO" sz="1200" dirty="0">
                          <a:effectLst/>
                        </a:rPr>
                        <a:t>Măsura 11 "Agricultură ecologică"</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247.038.159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458.800.000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232.280.000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226.520.000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2565352"/>
                  </a:ext>
                </a:extLst>
              </a:tr>
              <a:tr h="550361">
                <a:tc>
                  <a:txBody>
                    <a:bodyPr/>
                    <a:lstStyle/>
                    <a:p>
                      <a:pPr>
                        <a:lnSpc>
                          <a:spcPct val="107000"/>
                        </a:lnSpc>
                        <a:spcAft>
                          <a:spcPts val="0"/>
                        </a:spcAft>
                      </a:pPr>
                      <a:r>
                        <a:rPr lang="ro-RO" sz="1200">
                          <a:effectLst/>
                        </a:rPr>
                        <a:t>Măsura 13 "Plăți pentru zone care se confruntă  cu constrângeri naturale sau alte constrângeri specifice"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1.522.717.575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1.667.481.777</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660.120.000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1.007.361.777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253531"/>
                  </a:ext>
                </a:extLst>
              </a:tr>
              <a:tr h="217508">
                <a:tc>
                  <a:txBody>
                    <a:bodyPr/>
                    <a:lstStyle/>
                    <a:p>
                      <a:pPr>
                        <a:lnSpc>
                          <a:spcPct val="107000"/>
                        </a:lnSpc>
                        <a:spcAft>
                          <a:spcPts val="0"/>
                        </a:spcAft>
                      </a:pPr>
                      <a:r>
                        <a:rPr lang="ro-RO" sz="1200">
                          <a:effectLst/>
                        </a:rPr>
                        <a:t>Măsura 14 "Bunăstarea animalelor"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792.480.077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1.009.850.628</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273.600.000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736.250.628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1872323"/>
                  </a:ext>
                </a:extLst>
              </a:tr>
              <a:tr h="550361">
                <a:tc>
                  <a:txBody>
                    <a:bodyPr/>
                    <a:lstStyle/>
                    <a:p>
                      <a:pPr>
                        <a:lnSpc>
                          <a:spcPct val="107000"/>
                        </a:lnSpc>
                        <a:spcAft>
                          <a:spcPts val="0"/>
                        </a:spcAft>
                      </a:pPr>
                      <a:r>
                        <a:rPr lang="ro-RO" sz="1200">
                          <a:effectLst/>
                        </a:rPr>
                        <a:t>Submăsura 15.1 "Plăți pentru angajamentele în materie de silvomediu și climă"</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90.147.754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solidFill>
                            <a:schemeClr val="accent4">
                              <a:lumMod val="75000"/>
                            </a:schemeClr>
                          </a:solidFill>
                          <a:effectLst/>
                        </a:rPr>
                        <a:t>45.000.000</a:t>
                      </a:r>
                      <a:endParaRPr lang="en-GB" sz="12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a:effectLst/>
                        </a:rPr>
                        <a:t>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200" dirty="0">
                          <a:effectLst/>
                        </a:rPr>
                        <a:t>45.000.000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5072663"/>
                  </a:ext>
                </a:extLst>
              </a:tr>
              <a:tr h="177961">
                <a:tc>
                  <a:txBody>
                    <a:bodyPr/>
                    <a:lstStyle/>
                    <a:p>
                      <a:pPr algn="ctr">
                        <a:lnSpc>
                          <a:spcPct val="107000"/>
                        </a:lnSpc>
                        <a:spcAft>
                          <a:spcPts val="0"/>
                        </a:spcAft>
                      </a:pPr>
                      <a:r>
                        <a:rPr lang="ro-RO" sz="1400" b="1">
                          <a:effectLst/>
                        </a:rPr>
                        <a:t>TOTAL</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b="1">
                          <a:effectLst/>
                        </a:rPr>
                        <a:t>3.534.487.480</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b="1" dirty="0">
                          <a:solidFill>
                            <a:schemeClr val="accent4">
                              <a:lumMod val="75000"/>
                            </a:schemeClr>
                          </a:solidFill>
                          <a:effectLst/>
                        </a:rPr>
                        <a:t>4.042.625.105</a:t>
                      </a:r>
                      <a:endParaRPr lang="en-GB" sz="1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b="1">
                          <a:effectLst/>
                        </a:rPr>
                        <a:t>1.454.760.000</a:t>
                      </a:r>
                      <a:endParaRPr lang="en-GB"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400" b="1" dirty="0">
                          <a:effectLst/>
                        </a:rPr>
                        <a:t>2.587.865.105</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763862"/>
                  </a:ext>
                </a:extLst>
              </a:tr>
            </a:tbl>
          </a:graphicData>
        </a:graphic>
      </p:graphicFrame>
    </p:spTree>
    <p:extLst>
      <p:ext uri="{BB962C8B-B14F-4D97-AF65-F5344CB8AC3E}">
        <p14:creationId xmlns:p14="http://schemas.microsoft.com/office/powerpoint/2010/main" val="45548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97D7BE-B20F-40AD-A8A2-97E752224415}"/>
              </a:ext>
            </a:extLst>
          </p:cNvPr>
          <p:cNvSpPr>
            <a:spLocks noGrp="1"/>
          </p:cNvSpPr>
          <p:nvPr>
            <p:ph type="sldNum" sz="quarter" idx="12"/>
          </p:nvPr>
        </p:nvSpPr>
        <p:spPr/>
        <p:txBody>
          <a:bodyPr/>
          <a:lstStyle/>
          <a:p>
            <a:fld id="{E077A807-BE3C-4244-A0B4-E6085D8A6D51}" type="slidenum">
              <a:rPr lang="en-GB" smtClean="0"/>
              <a:t>18</a:t>
            </a:fld>
            <a:endParaRPr lang="en-GB" dirty="0"/>
          </a:p>
        </p:txBody>
      </p:sp>
      <p:pic>
        <p:nvPicPr>
          <p:cNvPr id="6" name="Picture 2" descr="Politica de med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41" y="1615548"/>
            <a:ext cx="10284259" cy="28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9683" y="5100721"/>
            <a:ext cx="4951227" cy="1015663"/>
          </a:xfrm>
          <a:prstGeom prst="rect">
            <a:avLst/>
          </a:prstGeom>
        </p:spPr>
        <p:txBody>
          <a:bodyPr wrap="none">
            <a:spAutoFit/>
          </a:bodyPr>
          <a:lstStyle/>
          <a:p>
            <a:r>
              <a:rPr lang="ro-RO" sz="6000" b="1" dirty="0">
                <a:solidFill>
                  <a:schemeClr val="accent1"/>
                </a:solidFill>
              </a:rPr>
              <a:t>Vă mulțumesc!</a:t>
            </a:r>
            <a:endParaRPr lang="en-US" sz="6000" b="1" dirty="0">
              <a:solidFill>
                <a:schemeClr val="accent1"/>
              </a:solidFill>
            </a:endParaRPr>
          </a:p>
        </p:txBody>
      </p:sp>
      <p:pic>
        <p:nvPicPr>
          <p:cNvPr id="8" name="Picture 7" descr="header-ORDIN-logo-pe-1-rand-cu albastru-210">
            <a:extLst>
              <a:ext uri="{FF2B5EF4-FFF2-40B4-BE49-F238E27FC236}">
                <a16:creationId xmlns:a16="http://schemas.microsoft.com/office/drawing/2014/main" id="{B85A6D6E-E588-4BD9-A4C3-26FB6A4DE4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89" y="502485"/>
            <a:ext cx="6382587" cy="793294"/>
          </a:xfrm>
          <a:prstGeom prst="rect">
            <a:avLst/>
          </a:prstGeom>
          <a:noFill/>
          <a:ln>
            <a:noFill/>
          </a:ln>
        </p:spPr>
      </p:pic>
    </p:spTree>
    <p:extLst>
      <p:ext uri="{BB962C8B-B14F-4D97-AF65-F5344CB8AC3E}">
        <p14:creationId xmlns:p14="http://schemas.microsoft.com/office/powerpoint/2010/main" val="349609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9" name="Rectangle 8"/>
          <p:cNvSpPr/>
          <p:nvPr/>
        </p:nvSpPr>
        <p:spPr>
          <a:xfrm>
            <a:off x="497848" y="895866"/>
            <a:ext cx="11291775" cy="1938992"/>
          </a:xfrm>
          <a:prstGeom prst="rect">
            <a:avLst/>
          </a:prstGeom>
        </p:spPr>
        <p:txBody>
          <a:bodyPr wrap="square">
            <a:spAutoFit/>
          </a:bodyPr>
          <a:lstStyle/>
          <a:p>
            <a:r>
              <a:rPr lang="ro-RO" sz="4000" b="1" dirty="0">
                <a:solidFill>
                  <a:schemeClr val="accent6">
                    <a:lumMod val="50000"/>
                  </a:schemeClr>
                </a:solidFill>
                <a:ea typeface="Times New Roman" panose="02020603050405020304" pitchFamily="18" charset="0"/>
              </a:rPr>
              <a:t>Situația beneficiarilor autorizați la plată de APIA</a:t>
            </a:r>
          </a:p>
          <a:p>
            <a:r>
              <a:rPr lang="ro-RO" sz="4000" b="1" dirty="0">
                <a:solidFill>
                  <a:schemeClr val="accent6">
                    <a:lumMod val="50000"/>
                  </a:schemeClr>
                </a:solidFill>
                <a:ea typeface="Times New Roman" panose="02020603050405020304" pitchFamily="18" charset="0"/>
              </a:rPr>
              <a:t> pentru avans – campania 2021</a:t>
            </a:r>
          </a:p>
          <a:p>
            <a:endParaRPr lang="en-US" sz="4000" dirty="0">
              <a:solidFill>
                <a:schemeClr val="accent6">
                  <a:lumMod val="50000"/>
                </a:schemeClr>
              </a:solidFill>
            </a:endParaRPr>
          </a:p>
        </p:txBody>
      </p:sp>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a:extLst>
              <a:ext uri="{FF2B5EF4-FFF2-40B4-BE49-F238E27FC236}">
                <a16:creationId xmlns:a16="http://schemas.microsoft.com/office/drawing/2014/main" id="{060519BE-DA08-4FA4-8FF9-D5215AAE48B5}"/>
              </a:ext>
            </a:extLst>
          </p:cNvPr>
          <p:cNvGraphicFramePr>
            <a:graphicFrameLocks noGrp="1"/>
          </p:cNvGraphicFramePr>
          <p:nvPr>
            <p:extLst>
              <p:ext uri="{D42A27DB-BD31-4B8C-83A1-F6EECF244321}">
                <p14:modId xmlns:p14="http://schemas.microsoft.com/office/powerpoint/2010/main" val="344804900"/>
              </p:ext>
            </p:extLst>
          </p:nvPr>
        </p:nvGraphicFramePr>
        <p:xfrm>
          <a:off x="1698574" y="2799668"/>
          <a:ext cx="8238393" cy="2446950"/>
        </p:xfrm>
        <a:graphic>
          <a:graphicData uri="http://schemas.openxmlformats.org/drawingml/2006/table">
            <a:tbl>
              <a:tblPr firstRow="1" firstCol="1" bandRow="1">
                <a:tableStyleId>{5C22544A-7EE6-4342-B048-85BDC9FD1C3A}</a:tableStyleId>
              </a:tblPr>
              <a:tblGrid>
                <a:gridCol w="5315092">
                  <a:extLst>
                    <a:ext uri="{9D8B030D-6E8A-4147-A177-3AD203B41FA5}">
                      <a16:colId xmlns:a16="http://schemas.microsoft.com/office/drawing/2014/main" val="3122685672"/>
                    </a:ext>
                  </a:extLst>
                </a:gridCol>
                <a:gridCol w="2923301">
                  <a:extLst>
                    <a:ext uri="{9D8B030D-6E8A-4147-A177-3AD203B41FA5}">
                      <a16:colId xmlns:a16="http://schemas.microsoft.com/office/drawing/2014/main" val="524961024"/>
                    </a:ext>
                  </a:extLst>
                </a:gridCol>
              </a:tblGrid>
              <a:tr h="0">
                <a:tc>
                  <a:txBody>
                    <a:bodyPr/>
                    <a:lstStyle/>
                    <a:p>
                      <a:pP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841117"/>
                  </a:ext>
                </a:extLst>
              </a:tr>
              <a:tr h="640085">
                <a:tc>
                  <a:txBody>
                    <a:bodyPr/>
                    <a:lstStyle/>
                    <a:p>
                      <a:pPr>
                        <a:lnSpc>
                          <a:spcPct val="107000"/>
                        </a:lnSpc>
                        <a:spcAft>
                          <a:spcPts val="0"/>
                        </a:spcAft>
                      </a:pPr>
                      <a:r>
                        <a:rPr lang="en-GB" sz="3200" dirty="0" err="1">
                          <a:effectLst/>
                        </a:rPr>
                        <a:t>Cereri</a:t>
                      </a:r>
                      <a:r>
                        <a:rPr lang="en-GB" sz="3200" dirty="0">
                          <a:effectLst/>
                        </a:rPr>
                        <a:t> </a:t>
                      </a:r>
                      <a:r>
                        <a:rPr lang="en-GB" sz="3200" dirty="0" err="1">
                          <a:effectLst/>
                        </a:rPr>
                        <a:t>eligibile</a:t>
                      </a:r>
                      <a:r>
                        <a:rPr lang="en-GB" sz="3200" dirty="0">
                          <a:effectLst/>
                        </a:rPr>
                        <a:t> 2021</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dirty="0">
                          <a:effectLst/>
                        </a:rPr>
                        <a:t>770.449</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7378331"/>
                  </a:ext>
                </a:extLst>
              </a:tr>
              <a:tr h="586596">
                <a:tc>
                  <a:txBody>
                    <a:bodyPr/>
                    <a:lstStyle/>
                    <a:p>
                      <a:pPr>
                        <a:lnSpc>
                          <a:spcPct val="107000"/>
                        </a:lnSpc>
                        <a:spcAft>
                          <a:spcPts val="0"/>
                        </a:spcAft>
                      </a:pPr>
                      <a:r>
                        <a:rPr lang="en-GB" sz="3200" dirty="0" err="1">
                          <a:effectLst/>
                        </a:rPr>
                        <a:t>Cereri</a:t>
                      </a:r>
                      <a:r>
                        <a:rPr lang="en-GB" sz="3200" dirty="0">
                          <a:effectLst/>
                        </a:rPr>
                        <a:t> </a:t>
                      </a:r>
                      <a:r>
                        <a:rPr lang="en-GB" sz="3200" dirty="0" err="1">
                          <a:effectLst/>
                        </a:rPr>
                        <a:t>acceptate</a:t>
                      </a:r>
                      <a:r>
                        <a:rPr lang="en-GB" sz="3200" dirty="0">
                          <a:effectLst/>
                        </a:rPr>
                        <a:t> la </a:t>
                      </a:r>
                      <a:r>
                        <a:rPr lang="en-GB" sz="3200" dirty="0" err="1">
                          <a:effectLst/>
                        </a:rPr>
                        <a:t>plată</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dirty="0">
                          <a:effectLst/>
                        </a:rPr>
                        <a:t>7</a:t>
                      </a:r>
                      <a:r>
                        <a:rPr lang="ro-RO" sz="3200" b="1" dirty="0">
                          <a:effectLst/>
                        </a:rPr>
                        <a:t>12</a:t>
                      </a:r>
                      <a:r>
                        <a:rPr lang="en-GB" sz="3200" b="1" dirty="0">
                          <a:effectLst/>
                        </a:rPr>
                        <a:t>.</a:t>
                      </a:r>
                      <a:r>
                        <a:rPr lang="ro-RO" sz="3200" b="1" dirty="0">
                          <a:effectLst/>
                        </a:rPr>
                        <a:t>71</a:t>
                      </a:r>
                      <a:r>
                        <a:rPr lang="en-GB" sz="3200" b="1" dirty="0">
                          <a:effectLst/>
                        </a:rPr>
                        <a:t>9</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4176623"/>
                  </a:ext>
                </a:extLst>
              </a:tr>
              <a:tr h="511468">
                <a:tc>
                  <a:txBody>
                    <a:bodyPr/>
                    <a:lstStyle/>
                    <a:p>
                      <a:pPr>
                        <a:lnSpc>
                          <a:spcPct val="107000"/>
                        </a:lnSpc>
                        <a:spcAft>
                          <a:spcPts val="0"/>
                        </a:spcAft>
                      </a:pPr>
                      <a:r>
                        <a:rPr lang="ro-RO" sz="3200" dirty="0">
                          <a:effectLst/>
                        </a:rPr>
                        <a:t>Procent (</a:t>
                      </a:r>
                      <a:r>
                        <a:rPr lang="en-GB" sz="3200" dirty="0">
                          <a:effectLst/>
                        </a:rPr>
                        <a:t>%</a:t>
                      </a:r>
                      <a:r>
                        <a:rPr lang="ro-RO" sz="3200" dirty="0">
                          <a:effectLst/>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dirty="0">
                          <a:effectLst/>
                        </a:rPr>
                        <a:t>92,5</a:t>
                      </a:r>
                      <a:r>
                        <a:rPr lang="ro-RO" sz="3200" b="1" dirty="0">
                          <a:effectLst/>
                        </a:rPr>
                        <a:t>1</a:t>
                      </a:r>
                      <a:r>
                        <a:rPr lang="en-GB" sz="3200" b="1" dirty="0">
                          <a:effectLst/>
                        </a:rPr>
                        <a:t>%</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240283"/>
                  </a:ext>
                </a:extLst>
              </a:tr>
              <a:tr h="584087">
                <a:tc>
                  <a:txBody>
                    <a:bodyPr/>
                    <a:lstStyle/>
                    <a:p>
                      <a:pPr>
                        <a:lnSpc>
                          <a:spcPct val="107000"/>
                        </a:lnSpc>
                        <a:spcAft>
                          <a:spcPts val="0"/>
                        </a:spcAft>
                      </a:pPr>
                      <a:r>
                        <a:rPr lang="en-GB" sz="3200" dirty="0">
                          <a:effectLst/>
                        </a:rPr>
                        <a:t>Suma </a:t>
                      </a:r>
                      <a:r>
                        <a:rPr lang="en-GB" sz="3200" dirty="0" err="1">
                          <a:effectLst/>
                        </a:rPr>
                        <a:t>totală</a:t>
                      </a:r>
                      <a:r>
                        <a:rPr lang="en-GB" sz="3200" dirty="0">
                          <a:effectLst/>
                        </a:rPr>
                        <a:t> </a:t>
                      </a:r>
                      <a:r>
                        <a:rPr lang="ro-RO" sz="3200" dirty="0">
                          <a:effectLst/>
                        </a:rPr>
                        <a:t>(</a:t>
                      </a:r>
                      <a:r>
                        <a:rPr lang="en-GB" sz="3200" dirty="0">
                          <a:effectLst/>
                        </a:rPr>
                        <a:t>euro</a:t>
                      </a:r>
                      <a:r>
                        <a:rPr lang="ro-RO" sz="3200" dirty="0">
                          <a:effectLst/>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3200" b="1" dirty="0">
                          <a:effectLst/>
                        </a:rPr>
                        <a:t>1.1</a:t>
                      </a:r>
                      <a:r>
                        <a:rPr lang="ro-RO" sz="3200" b="1" dirty="0">
                          <a:effectLst/>
                        </a:rPr>
                        <a:t>65</a:t>
                      </a:r>
                      <a:r>
                        <a:rPr lang="en-GB" sz="3200" b="1" dirty="0">
                          <a:effectLst/>
                        </a:rPr>
                        <a:t>.</a:t>
                      </a:r>
                      <a:r>
                        <a:rPr lang="ro-RO" sz="3200" b="1" dirty="0">
                          <a:effectLst/>
                        </a:rPr>
                        <a:t>774</a:t>
                      </a:r>
                      <a:r>
                        <a:rPr lang="en-GB" sz="3200" b="1" dirty="0">
                          <a:effectLst/>
                        </a:rPr>
                        <a:t>.9</a:t>
                      </a:r>
                      <a:r>
                        <a:rPr lang="ro-RO" sz="3200" b="1" dirty="0">
                          <a:effectLst/>
                        </a:rPr>
                        <a:t>45</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994230"/>
                  </a:ext>
                </a:extLst>
              </a:tr>
            </a:tbl>
          </a:graphicData>
        </a:graphic>
      </p:graphicFrame>
    </p:spTree>
    <p:extLst>
      <p:ext uri="{BB962C8B-B14F-4D97-AF65-F5344CB8AC3E}">
        <p14:creationId xmlns:p14="http://schemas.microsoft.com/office/powerpoint/2010/main" val="297119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9" name="Rectangle 8"/>
          <p:cNvSpPr/>
          <p:nvPr/>
        </p:nvSpPr>
        <p:spPr>
          <a:xfrm>
            <a:off x="497848" y="895866"/>
            <a:ext cx="11291775" cy="707886"/>
          </a:xfrm>
          <a:prstGeom prst="rect">
            <a:avLst/>
          </a:prstGeom>
        </p:spPr>
        <p:txBody>
          <a:bodyPr wrap="square">
            <a:spAutoFit/>
          </a:bodyPr>
          <a:lstStyle/>
          <a:p>
            <a:endParaRPr lang="en-US" sz="4000" dirty="0">
              <a:solidFill>
                <a:schemeClr val="accent6">
                  <a:lumMod val="50000"/>
                </a:schemeClr>
              </a:solidFill>
            </a:endParaRPr>
          </a:p>
        </p:txBody>
      </p:sp>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30BD693B-C558-4158-8704-32F0CB0E82CA}"/>
              </a:ext>
            </a:extLst>
          </p:cNvPr>
          <p:cNvSpPr/>
          <p:nvPr/>
        </p:nvSpPr>
        <p:spPr>
          <a:xfrm>
            <a:off x="1104719" y="1910699"/>
            <a:ext cx="10489721" cy="4467057"/>
          </a:xfrm>
          <a:prstGeom prst="rect">
            <a:avLst/>
          </a:prstGeom>
        </p:spPr>
        <p:txBody>
          <a:bodyPr wrap="square">
            <a:spAutoFit/>
          </a:bodyPr>
          <a:lstStyle/>
          <a:p>
            <a:pPr marL="342900" indent="-342900">
              <a:lnSpc>
                <a:spcPct val="150000"/>
              </a:lnSpc>
              <a:buFont typeface="Arial" panose="020B0604020202020204" pitchFamily="34" charset="0"/>
              <a:buChar char="•"/>
            </a:pPr>
            <a:r>
              <a:rPr lang="ro-RO" sz="2400" b="1" dirty="0"/>
              <a:t>Schema de plată unică pe suprafață 94,4751 euro/ha</a:t>
            </a:r>
          </a:p>
          <a:p>
            <a:pPr marL="342900" indent="-342900">
              <a:lnSpc>
                <a:spcPct val="150000"/>
              </a:lnSpc>
              <a:buFont typeface="Arial" panose="020B0604020202020204" pitchFamily="34" charset="0"/>
              <a:buChar char="•"/>
            </a:pPr>
            <a:r>
              <a:rPr lang="ro-RO" sz="2400" b="1" dirty="0"/>
              <a:t>Plata redistributivă:</a:t>
            </a:r>
          </a:p>
          <a:p>
            <a:pPr>
              <a:lnSpc>
                <a:spcPct val="150000"/>
              </a:lnSpc>
            </a:pPr>
            <a:r>
              <a:rPr lang="ro-RO" sz="2400" b="1" dirty="0"/>
              <a:t>	- primul interval 1 – 5ha inclusiv – 5,0000 euro/ha</a:t>
            </a:r>
          </a:p>
          <a:p>
            <a:pPr>
              <a:lnSpc>
                <a:spcPct val="150000"/>
              </a:lnSpc>
            </a:pPr>
            <a:r>
              <a:rPr lang="ro-RO" sz="2400" b="1" dirty="0"/>
              <a:t>	- al doilea interval </a:t>
            </a:r>
            <a:r>
              <a:rPr lang="en-GB" sz="2400" b="1" dirty="0"/>
              <a:t>&gt;5ha – 30ha </a:t>
            </a:r>
            <a:r>
              <a:rPr lang="en-GB" sz="2400" b="1" dirty="0" err="1"/>
              <a:t>inclusiv</a:t>
            </a:r>
            <a:r>
              <a:rPr lang="en-GB" sz="2400" b="1" dirty="0"/>
              <a:t> – 48</a:t>
            </a:r>
            <a:r>
              <a:rPr lang="ro-RO" sz="2400" b="1" dirty="0"/>
              <a:t>,</a:t>
            </a:r>
            <a:r>
              <a:rPr lang="en-GB" sz="2400" b="1" dirty="0"/>
              <a:t>1457</a:t>
            </a:r>
            <a:r>
              <a:rPr lang="ro-RO" sz="2400" b="1" dirty="0"/>
              <a:t> euro/ha</a:t>
            </a:r>
          </a:p>
          <a:p>
            <a:pPr marL="342900" indent="-342900">
              <a:lnSpc>
                <a:spcPct val="150000"/>
              </a:lnSpc>
              <a:buFont typeface="Arial" panose="020B0604020202020204" pitchFamily="34" charset="0"/>
              <a:buChar char="•"/>
            </a:pPr>
            <a:r>
              <a:rPr lang="ro-RO" sz="2400" b="1" dirty="0"/>
              <a:t>Plata pentru înverzire – 57,8931 euro/ha</a:t>
            </a:r>
          </a:p>
          <a:p>
            <a:pPr marL="342900" indent="-342900">
              <a:lnSpc>
                <a:spcPct val="150000"/>
              </a:lnSpc>
              <a:buFont typeface="Arial" panose="020B0604020202020204" pitchFamily="34" charset="0"/>
              <a:buChar char="•"/>
            </a:pPr>
            <a:r>
              <a:rPr lang="ro-RO" sz="2400" b="1" dirty="0"/>
              <a:t>Plata pentru tinerii fermieri – 40,4514 euro/ha</a:t>
            </a:r>
          </a:p>
          <a:p>
            <a:pPr>
              <a:lnSpc>
                <a:spcPct val="150000"/>
              </a:lnSpc>
            </a:pPr>
            <a:r>
              <a:rPr lang="ro-RO" sz="2400" b="1" dirty="0">
                <a:solidFill>
                  <a:srgbClr val="0070C0"/>
                </a:solidFill>
              </a:rPr>
              <a:t>Sprijin cuplat în sectorul zootehnic pentru speciile ovine/caprine – 17,2430 euro/cap animal</a:t>
            </a:r>
            <a:r>
              <a:rPr lang="en-GB" sz="2400" b="1" dirty="0">
                <a:solidFill>
                  <a:srgbClr val="0070C0"/>
                </a:solidFill>
              </a:rPr>
              <a:t> </a:t>
            </a:r>
            <a:r>
              <a:rPr lang="ro-RO" sz="2400" b="1" dirty="0">
                <a:solidFill>
                  <a:srgbClr val="0070C0"/>
                </a:solidFill>
              </a:rPr>
              <a:t> cu un plafon de 71,3 mil euro (4,135 mil capete)</a:t>
            </a:r>
          </a:p>
        </p:txBody>
      </p:sp>
      <p:sp>
        <p:nvSpPr>
          <p:cNvPr id="8" name="Rectangle 7">
            <a:extLst>
              <a:ext uri="{FF2B5EF4-FFF2-40B4-BE49-F238E27FC236}">
                <a16:creationId xmlns:a16="http://schemas.microsoft.com/office/drawing/2014/main" id="{791FD6F1-37BF-426C-8A9E-ED757E5EE6A5}"/>
              </a:ext>
            </a:extLst>
          </p:cNvPr>
          <p:cNvSpPr/>
          <p:nvPr/>
        </p:nvSpPr>
        <p:spPr>
          <a:xfrm>
            <a:off x="2660023" y="981951"/>
            <a:ext cx="6369677" cy="1323439"/>
          </a:xfrm>
          <a:prstGeom prst="rect">
            <a:avLst/>
          </a:prstGeom>
        </p:spPr>
        <p:txBody>
          <a:bodyPr wrap="square">
            <a:spAutoFit/>
          </a:bodyPr>
          <a:lstStyle/>
          <a:p>
            <a:r>
              <a:rPr lang="ro-RO" sz="4000" b="1" dirty="0">
                <a:solidFill>
                  <a:schemeClr val="accent6">
                    <a:lumMod val="50000"/>
                  </a:schemeClr>
                </a:solidFill>
                <a:ea typeface="Times New Roman" panose="02020603050405020304" pitchFamily="18" charset="0"/>
              </a:rPr>
              <a:t>Cuantumuri campania 2021</a:t>
            </a:r>
          </a:p>
          <a:p>
            <a:endParaRPr lang="en-US" sz="4000" dirty="0">
              <a:solidFill>
                <a:schemeClr val="accent6">
                  <a:lumMod val="50000"/>
                </a:schemeClr>
              </a:solidFill>
            </a:endParaRPr>
          </a:p>
        </p:txBody>
      </p:sp>
    </p:spTree>
    <p:extLst>
      <p:ext uri="{BB962C8B-B14F-4D97-AF65-F5344CB8AC3E}">
        <p14:creationId xmlns:p14="http://schemas.microsoft.com/office/powerpoint/2010/main" val="119582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4530-A8C8-4D1E-85F8-5ABF70DB0CCF}"/>
              </a:ext>
            </a:extLst>
          </p:cNvPr>
          <p:cNvSpPr>
            <a:spLocks noGrp="1"/>
          </p:cNvSpPr>
          <p:nvPr>
            <p:ph type="title"/>
          </p:nvPr>
        </p:nvSpPr>
        <p:spPr>
          <a:xfrm>
            <a:off x="714195" y="854075"/>
            <a:ext cx="10515600" cy="1325563"/>
          </a:xfrm>
        </p:spPr>
        <p:txBody>
          <a:bodyPr>
            <a:normAutofit/>
          </a:bodyPr>
          <a:lstStyle/>
          <a:p>
            <a:pPr algn="ctr"/>
            <a:r>
              <a:rPr lang="ro-RO" sz="3600" b="1" dirty="0">
                <a:solidFill>
                  <a:schemeClr val="accent6">
                    <a:lumMod val="50000"/>
                  </a:schemeClr>
                </a:solidFill>
                <a:latin typeface="+mn-lt"/>
              </a:rPr>
              <a:t>Agenția pentru Finanțarea Investițiilor Rurale – AFIR </a:t>
            </a:r>
            <a:br>
              <a:rPr lang="ro-RO" sz="3600" b="1" dirty="0">
                <a:solidFill>
                  <a:schemeClr val="accent6">
                    <a:lumMod val="50000"/>
                  </a:schemeClr>
                </a:solidFill>
                <a:latin typeface="+mn-lt"/>
              </a:rPr>
            </a:br>
            <a:endParaRPr lang="en-GB" sz="3600" b="1" dirty="0">
              <a:latin typeface="+mn-lt"/>
            </a:endParaRPr>
          </a:p>
        </p:txBody>
      </p:sp>
      <p:sp>
        <p:nvSpPr>
          <p:cNvPr id="8" name="Slide Number Placeholder 7">
            <a:extLst>
              <a:ext uri="{FF2B5EF4-FFF2-40B4-BE49-F238E27FC236}">
                <a16:creationId xmlns:a16="http://schemas.microsoft.com/office/drawing/2014/main" id="{8F6A6942-4B05-4CC4-B3ED-4D2F4A462CFD}"/>
              </a:ext>
            </a:extLst>
          </p:cNvPr>
          <p:cNvSpPr>
            <a:spLocks noGrp="1"/>
          </p:cNvSpPr>
          <p:nvPr>
            <p:ph type="sldNum" sz="quarter" idx="12"/>
          </p:nvPr>
        </p:nvSpPr>
        <p:spPr/>
        <p:txBody>
          <a:bodyPr/>
          <a:lstStyle/>
          <a:p>
            <a:fld id="{E077A807-BE3C-4244-A0B4-E6085D8A6D51}" type="slidenum">
              <a:rPr lang="en-GB" smtClean="0"/>
              <a:t>4</a:t>
            </a:fld>
            <a:endParaRPr lang="en-GB"/>
          </a:p>
        </p:txBody>
      </p:sp>
      <p:pic>
        <p:nvPicPr>
          <p:cNvPr id="7" name="Picture 6" descr="header-ORDIN-logo-pe-1-rand-cu albastru-210">
            <a:extLst>
              <a:ext uri="{FF2B5EF4-FFF2-40B4-BE49-F238E27FC236}">
                <a16:creationId xmlns:a16="http://schemas.microsoft.com/office/drawing/2014/main" id="{512B56AF-EA0E-48E3-AAF9-90D724A448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 y="472382"/>
            <a:ext cx="4174192" cy="503629"/>
          </a:xfrm>
          <a:prstGeom prst="rect">
            <a:avLst/>
          </a:prstGeom>
          <a:noFill/>
          <a:ln>
            <a:noFill/>
          </a:ln>
        </p:spPr>
      </p:pic>
      <p:graphicFrame>
        <p:nvGraphicFramePr>
          <p:cNvPr id="14" name="Content Placeholder 13">
            <a:extLst>
              <a:ext uri="{FF2B5EF4-FFF2-40B4-BE49-F238E27FC236}">
                <a16:creationId xmlns:a16="http://schemas.microsoft.com/office/drawing/2014/main" id="{653491E6-A6CF-4480-8937-154E57231B93}"/>
              </a:ext>
            </a:extLst>
          </p:cNvPr>
          <p:cNvGraphicFramePr>
            <a:graphicFrameLocks noGrp="1"/>
          </p:cNvGraphicFramePr>
          <p:nvPr>
            <p:ph idx="1"/>
            <p:extLst>
              <p:ext uri="{D42A27DB-BD31-4B8C-83A1-F6EECF244321}">
                <p14:modId xmlns:p14="http://schemas.microsoft.com/office/powerpoint/2010/main" val="4258153084"/>
              </p:ext>
            </p:extLst>
          </p:nvPr>
        </p:nvGraphicFramePr>
        <p:xfrm>
          <a:off x="348292" y="1609725"/>
          <a:ext cx="11129513" cy="5248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29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97D7BE-B20F-40AD-A8A2-97E752224415}"/>
              </a:ext>
            </a:extLst>
          </p:cNvPr>
          <p:cNvSpPr>
            <a:spLocks noGrp="1"/>
          </p:cNvSpPr>
          <p:nvPr>
            <p:ph type="sldNum" sz="quarter" idx="12"/>
          </p:nvPr>
        </p:nvSpPr>
        <p:spPr/>
        <p:txBody>
          <a:bodyPr/>
          <a:lstStyle/>
          <a:p>
            <a:fld id="{E077A807-BE3C-4244-A0B4-E6085D8A6D51}" type="slidenum">
              <a:rPr lang="en-GB" smtClean="0"/>
              <a:t>5</a:t>
            </a:fld>
            <a:endParaRPr lang="en-GB" dirty="0"/>
          </a:p>
        </p:txBody>
      </p:sp>
      <p:sp>
        <p:nvSpPr>
          <p:cNvPr id="15" name="AutoShape 2" descr="Under the USDA's Definition, 90 Percent of Iowa's Farms Are “Family Farms”  | Modern Fa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99325" y="6148443"/>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49F39E3-2607-491B-A491-AD152F19D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718" y="-24400"/>
            <a:ext cx="7602564" cy="6882400"/>
          </a:xfrm>
          <a:prstGeom prst="rect">
            <a:avLst/>
          </a:prstGeom>
        </p:spPr>
      </p:pic>
    </p:spTree>
    <p:extLst>
      <p:ext uri="{BB962C8B-B14F-4D97-AF65-F5344CB8AC3E}">
        <p14:creationId xmlns:p14="http://schemas.microsoft.com/office/powerpoint/2010/main" val="357029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 y="245553"/>
            <a:ext cx="4174192" cy="503629"/>
          </a:xfrm>
          <a:prstGeom prst="rect">
            <a:avLst/>
          </a:prstGeom>
          <a:noFill/>
          <a:ln>
            <a:noFill/>
          </a:ln>
        </p:spPr>
      </p:pic>
      <p:sp>
        <p:nvSpPr>
          <p:cNvPr id="7" name="Slide Number Placeholder 6">
            <a:extLst>
              <a:ext uri="{FF2B5EF4-FFF2-40B4-BE49-F238E27FC236}">
                <a16:creationId xmlns:a16="http://schemas.microsoft.com/office/drawing/2014/main" id="{0C97D7BE-B20F-40AD-A8A2-97E752224415}"/>
              </a:ext>
            </a:extLst>
          </p:cNvPr>
          <p:cNvSpPr>
            <a:spLocks noGrp="1"/>
          </p:cNvSpPr>
          <p:nvPr>
            <p:ph type="sldNum" sz="quarter" idx="12"/>
          </p:nvPr>
        </p:nvSpPr>
        <p:spPr/>
        <p:txBody>
          <a:bodyPr/>
          <a:lstStyle/>
          <a:p>
            <a:fld id="{E077A807-BE3C-4244-A0B4-E6085D8A6D51}" type="slidenum">
              <a:rPr lang="en-GB" smtClean="0"/>
              <a:t>6</a:t>
            </a:fld>
            <a:endParaRPr lang="en-GB" dirty="0"/>
          </a:p>
        </p:txBody>
      </p:sp>
      <p:sp>
        <p:nvSpPr>
          <p:cNvPr id="9" name="Rectangle 8"/>
          <p:cNvSpPr/>
          <p:nvPr/>
        </p:nvSpPr>
        <p:spPr>
          <a:xfrm>
            <a:off x="3416439" y="644739"/>
            <a:ext cx="5729967" cy="707886"/>
          </a:xfrm>
          <a:prstGeom prst="rect">
            <a:avLst/>
          </a:prstGeom>
        </p:spPr>
        <p:txBody>
          <a:bodyPr wrap="none">
            <a:spAutoFit/>
          </a:bodyPr>
          <a:lstStyle/>
          <a:p>
            <a:pPr algn="ctr"/>
            <a:r>
              <a:rPr lang="ro-MD" sz="4000" b="1" dirty="0">
                <a:solidFill>
                  <a:schemeClr val="accent6">
                    <a:lumMod val="50000"/>
                  </a:schemeClr>
                </a:solidFill>
              </a:rPr>
              <a:t>Legume în spații protejate</a:t>
            </a:r>
            <a:endParaRPr lang="en-US" sz="4000" b="1" dirty="0">
              <a:solidFill>
                <a:schemeClr val="accent6">
                  <a:lumMod val="50000"/>
                </a:schemeClr>
              </a:solidFill>
            </a:endParaRPr>
          </a:p>
        </p:txBody>
      </p:sp>
      <p:sp>
        <p:nvSpPr>
          <p:cNvPr id="15" name="AutoShape 2" descr="Under the USDA's Definition, 90 Percent of Iowa's Farms Are “Family Farms”  | Modern Fa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99325" y="6148443"/>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101722" y="2112060"/>
            <a:ext cx="7017756" cy="3631763"/>
          </a:xfrm>
          <a:prstGeom prst="rect">
            <a:avLst/>
          </a:prstGeom>
        </p:spPr>
        <p:txBody>
          <a:bodyPr wrap="square">
            <a:spAutoFit/>
          </a:bodyPr>
          <a:lstStyle/>
          <a:p>
            <a:pPr marL="457200" indent="-457200" algn="just">
              <a:lnSpc>
                <a:spcPct val="150000"/>
              </a:lnSpc>
              <a:spcAft>
                <a:spcPts val="0"/>
              </a:spcAft>
              <a:buFont typeface="Wingdings" panose="05000000000000000000" pitchFamily="2" charset="2"/>
              <a:buChar char="Ø"/>
            </a:pPr>
            <a:r>
              <a:rPr lang="ro-RO" sz="2800" b="1" dirty="0">
                <a:ea typeface="Times New Roman" panose="02020603050405020304" pitchFamily="18" charset="0"/>
              </a:rPr>
              <a:t>Beneficiari 14.271 la 20.07.2021</a:t>
            </a:r>
          </a:p>
          <a:p>
            <a:pPr marL="457200" indent="-457200" algn="just">
              <a:lnSpc>
                <a:spcPct val="150000"/>
              </a:lnSpc>
              <a:spcAft>
                <a:spcPts val="0"/>
              </a:spcAft>
              <a:buFont typeface="Wingdings" panose="05000000000000000000" pitchFamily="2" charset="2"/>
              <a:buChar char="Ø"/>
            </a:pPr>
            <a:r>
              <a:rPr lang="ro-RO" sz="2800" b="1" dirty="0">
                <a:ea typeface="Times New Roman" panose="02020603050405020304" pitchFamily="18" charset="0"/>
              </a:rPr>
              <a:t>Suma alocată 153.730 lei (31.551 euro)</a:t>
            </a:r>
          </a:p>
          <a:p>
            <a:pPr marL="457200" indent="-457200" algn="just">
              <a:lnSpc>
                <a:spcPct val="150000"/>
              </a:lnSpc>
              <a:spcAft>
                <a:spcPts val="0"/>
              </a:spcAft>
              <a:buFont typeface="Wingdings" panose="05000000000000000000" pitchFamily="2" charset="2"/>
              <a:buChar char="Ø"/>
            </a:pPr>
            <a:r>
              <a:rPr lang="ro-RO" sz="2800" b="1" dirty="0">
                <a:ea typeface="Times New Roman" panose="02020603050405020304" pitchFamily="18" charset="0"/>
              </a:rPr>
              <a:t>2210 euro/beneficiar</a:t>
            </a:r>
          </a:p>
          <a:p>
            <a:pPr marL="457200" indent="-457200" algn="just">
              <a:lnSpc>
                <a:spcPct val="150000"/>
              </a:lnSpc>
              <a:spcAft>
                <a:spcPts val="0"/>
              </a:spcAft>
              <a:buFont typeface="Wingdings" panose="05000000000000000000" pitchFamily="2" charset="2"/>
              <a:buChar char="Ø"/>
            </a:pPr>
            <a:r>
              <a:rPr lang="ro-RO" sz="2800" b="1" dirty="0">
                <a:ea typeface="Times New Roman" panose="02020603050405020304" pitchFamily="18" charset="0"/>
              </a:rPr>
              <a:t>Plățile vor fi efectuate prin APIA începând cu data de </a:t>
            </a:r>
            <a:r>
              <a:rPr lang="en-GB" sz="2800" b="1" dirty="0">
                <a:ea typeface="Times New Roman" panose="02020603050405020304" pitchFamily="18" charset="0"/>
              </a:rPr>
              <a:t>15.12.2021</a:t>
            </a:r>
            <a:endParaRPr lang="ro-RO" sz="2800" b="1" dirty="0">
              <a:solidFill>
                <a:srgbClr val="FF0000"/>
              </a:solidFill>
              <a:ea typeface="Times New Roman" panose="02020603050405020304" pitchFamily="18" charset="0"/>
            </a:endParaRPr>
          </a:p>
          <a:p>
            <a:pPr marL="457200" indent="-457200" algn="just">
              <a:spcAft>
                <a:spcPts val="0"/>
              </a:spcAft>
              <a:buFont typeface="Wingdings" panose="05000000000000000000" pitchFamily="2" charset="2"/>
              <a:buChar char="Ø"/>
            </a:pPr>
            <a:endParaRPr lang="ro-RO" sz="2000" b="1" dirty="0">
              <a:ea typeface="Times New Roman" panose="02020603050405020304" pitchFamily="18" charset="0"/>
            </a:endParaRPr>
          </a:p>
        </p:txBody>
      </p:sp>
      <p:sp>
        <p:nvSpPr>
          <p:cNvPr id="3" name="AutoShape 2" descr="Fermier roman, caut tara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64" y="2280467"/>
            <a:ext cx="4481591" cy="2969053"/>
          </a:xfrm>
          <a:prstGeom prst="rect">
            <a:avLst/>
          </a:prstGeom>
        </p:spPr>
      </p:pic>
    </p:spTree>
    <p:extLst>
      <p:ext uri="{BB962C8B-B14F-4D97-AF65-F5344CB8AC3E}">
        <p14:creationId xmlns:p14="http://schemas.microsoft.com/office/powerpoint/2010/main" val="341022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4530-A8C8-4D1E-85F8-5ABF70DB0CCF}"/>
              </a:ext>
            </a:extLst>
          </p:cNvPr>
          <p:cNvSpPr>
            <a:spLocks noGrp="1"/>
          </p:cNvSpPr>
          <p:nvPr>
            <p:ph type="title"/>
          </p:nvPr>
        </p:nvSpPr>
        <p:spPr>
          <a:xfrm>
            <a:off x="712802" y="810124"/>
            <a:ext cx="10515600" cy="1325563"/>
          </a:xfrm>
        </p:spPr>
        <p:txBody>
          <a:bodyPr>
            <a:normAutofit/>
          </a:bodyPr>
          <a:lstStyle/>
          <a:p>
            <a:pPr algn="ctr"/>
            <a:r>
              <a:rPr lang="ro-RO" sz="4000" b="1" dirty="0">
                <a:solidFill>
                  <a:schemeClr val="accent6">
                    <a:lumMod val="50000"/>
                  </a:schemeClr>
                </a:solidFill>
                <a:latin typeface="+mn-lt"/>
              </a:rPr>
              <a:t>Ajutor de </a:t>
            </a:r>
            <a:r>
              <a:rPr lang="ro-RO" sz="4000" b="1" dirty="0" err="1">
                <a:solidFill>
                  <a:schemeClr val="accent6">
                    <a:lumMod val="50000"/>
                  </a:schemeClr>
                </a:solidFill>
                <a:latin typeface="+mn-lt"/>
              </a:rPr>
              <a:t>minimis</a:t>
            </a:r>
            <a:r>
              <a:rPr lang="ro-RO" sz="4000" b="1" dirty="0">
                <a:solidFill>
                  <a:schemeClr val="accent6">
                    <a:lumMod val="50000"/>
                  </a:schemeClr>
                </a:solidFill>
                <a:latin typeface="+mn-lt"/>
              </a:rPr>
              <a:t> pentru susținerea </a:t>
            </a:r>
            <a:r>
              <a:rPr lang="ro-RO" sz="4000" b="1" dirty="0" err="1">
                <a:solidFill>
                  <a:schemeClr val="accent6">
                    <a:lumMod val="50000"/>
                  </a:schemeClr>
                </a:solidFill>
                <a:latin typeface="+mn-lt"/>
              </a:rPr>
              <a:t>producței</a:t>
            </a:r>
            <a:r>
              <a:rPr lang="ro-RO" sz="4000" b="1" dirty="0">
                <a:solidFill>
                  <a:schemeClr val="accent6">
                    <a:lumMod val="50000"/>
                  </a:schemeClr>
                </a:solidFill>
                <a:latin typeface="+mn-lt"/>
              </a:rPr>
              <a:t> de usturoi - 2021</a:t>
            </a:r>
            <a:endParaRPr lang="en-GB" sz="4000" b="1" dirty="0">
              <a:latin typeface="+mn-lt"/>
            </a:endParaRPr>
          </a:p>
        </p:txBody>
      </p:sp>
      <p:sp>
        <p:nvSpPr>
          <p:cNvPr id="8" name="Slide Number Placeholder 7">
            <a:extLst>
              <a:ext uri="{FF2B5EF4-FFF2-40B4-BE49-F238E27FC236}">
                <a16:creationId xmlns:a16="http://schemas.microsoft.com/office/drawing/2014/main" id="{8F6A6942-4B05-4CC4-B3ED-4D2F4A462CFD}"/>
              </a:ext>
            </a:extLst>
          </p:cNvPr>
          <p:cNvSpPr>
            <a:spLocks noGrp="1"/>
          </p:cNvSpPr>
          <p:nvPr>
            <p:ph type="sldNum" sz="quarter" idx="12"/>
          </p:nvPr>
        </p:nvSpPr>
        <p:spPr/>
        <p:txBody>
          <a:bodyPr/>
          <a:lstStyle/>
          <a:p>
            <a:fld id="{E077A807-BE3C-4244-A0B4-E6085D8A6D51}" type="slidenum">
              <a:rPr lang="en-GB" smtClean="0"/>
              <a:t>7</a:t>
            </a:fld>
            <a:endParaRPr lang="en-GB" dirty="0"/>
          </a:p>
        </p:txBody>
      </p:sp>
      <p:pic>
        <p:nvPicPr>
          <p:cNvPr id="9" name="Picture 8" descr="header-ORDIN-logo-pe-1-rand-cu albastru-210">
            <a:extLst>
              <a:ext uri="{FF2B5EF4-FFF2-40B4-BE49-F238E27FC236}">
                <a16:creationId xmlns:a16="http://schemas.microsoft.com/office/drawing/2014/main" id="{532026CA-0A60-4E1E-A8E9-4F5489BF26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 y="472382"/>
            <a:ext cx="4174192" cy="503629"/>
          </a:xfrm>
          <a:prstGeom prst="rect">
            <a:avLst/>
          </a:prstGeom>
          <a:noFill/>
          <a:ln>
            <a:noFill/>
          </a:ln>
        </p:spPr>
      </p:pic>
      <p:pic>
        <p:nvPicPr>
          <p:cNvPr id="10" name="Picture 9">
            <a:extLst>
              <a:ext uri="{FF2B5EF4-FFF2-40B4-BE49-F238E27FC236}">
                <a16:creationId xmlns:a16="http://schemas.microsoft.com/office/drawing/2014/main" id="{640F38FC-C6F1-4355-B9A4-6D25CC20C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55" y="2559153"/>
            <a:ext cx="4887126" cy="3184421"/>
          </a:xfrm>
          <a:prstGeom prst="rect">
            <a:avLst/>
          </a:prstGeom>
        </p:spPr>
      </p:pic>
      <p:sp>
        <p:nvSpPr>
          <p:cNvPr id="12" name="Rectangle 11">
            <a:extLst>
              <a:ext uri="{FF2B5EF4-FFF2-40B4-BE49-F238E27FC236}">
                <a16:creationId xmlns:a16="http://schemas.microsoft.com/office/drawing/2014/main" id="{A3FC42BF-0040-42DB-A588-CC61F31C90B4}"/>
              </a:ext>
            </a:extLst>
          </p:cNvPr>
          <p:cNvSpPr/>
          <p:nvPr/>
        </p:nvSpPr>
        <p:spPr>
          <a:xfrm>
            <a:off x="236519" y="2473429"/>
            <a:ext cx="6512881" cy="4524315"/>
          </a:xfrm>
          <a:prstGeom prst="rect">
            <a:avLst/>
          </a:prstGeom>
        </p:spPr>
        <p:txBody>
          <a:bodyPr wrap="square">
            <a:spAutoFit/>
          </a:bodyPr>
          <a:lstStyle/>
          <a:p>
            <a:pPr marL="457200" indent="-457200" algn="just">
              <a:spcAft>
                <a:spcPts val="0"/>
              </a:spcAft>
              <a:buFont typeface="Wingdings" panose="05000000000000000000" pitchFamily="2" charset="2"/>
              <a:buChar char="Ø"/>
            </a:pPr>
            <a:r>
              <a:rPr lang="ro-RO" sz="2400" b="1" dirty="0">
                <a:ea typeface="Times New Roman" panose="02020603050405020304" pitchFamily="18" charset="0"/>
              </a:rPr>
              <a:t>Beneficiari – 1016 fermieri înscriși</a:t>
            </a:r>
          </a:p>
          <a:p>
            <a:pPr marL="457200" indent="-457200" algn="just">
              <a:spcAft>
                <a:spcPts val="0"/>
              </a:spcAft>
              <a:buFont typeface="Wingdings" panose="05000000000000000000" pitchFamily="2" charset="2"/>
              <a:buChar char="Ø"/>
            </a:pPr>
            <a:r>
              <a:rPr lang="ro-RO" sz="2400" b="1" dirty="0">
                <a:ea typeface="Times New Roman" panose="02020603050405020304" pitchFamily="18" charset="0"/>
              </a:rPr>
              <a:t>Buget alocat </a:t>
            </a:r>
            <a:r>
              <a:rPr lang="pt-BR" sz="2400" b="1" dirty="0">
                <a:ea typeface="Times New Roman" panose="02020603050405020304" pitchFamily="18" charset="0"/>
              </a:rPr>
              <a:t>15.000,00</a:t>
            </a:r>
            <a:r>
              <a:rPr lang="ro-RO" sz="2400" b="1" dirty="0">
                <a:ea typeface="Times New Roman" panose="02020603050405020304" pitchFamily="18" charset="0"/>
              </a:rPr>
              <a:t>0 </a:t>
            </a:r>
            <a:r>
              <a:rPr lang="pt-BR" sz="2400" b="1" dirty="0">
                <a:ea typeface="Times New Roman" panose="02020603050405020304" pitchFamily="18" charset="0"/>
              </a:rPr>
              <a:t>mii lei </a:t>
            </a:r>
            <a:r>
              <a:rPr lang="ro-RO" sz="2400" b="1" dirty="0">
                <a:ea typeface="Times New Roman" panose="02020603050405020304" pitchFamily="18" charset="0"/>
              </a:rPr>
              <a:t>(</a:t>
            </a:r>
            <a:r>
              <a:rPr lang="pt-BR" sz="2400" b="1" dirty="0">
                <a:ea typeface="Times New Roman" panose="02020603050405020304" pitchFamily="18" charset="0"/>
              </a:rPr>
              <a:t>bugetul național</a:t>
            </a:r>
            <a:r>
              <a:rPr lang="ro-RO" sz="2400" b="1" dirty="0">
                <a:ea typeface="Times New Roman" panose="02020603050405020304" pitchFamily="18" charset="0"/>
              </a:rPr>
              <a:t>)</a:t>
            </a:r>
          </a:p>
          <a:p>
            <a:pPr marL="457200" indent="-457200" algn="just">
              <a:spcAft>
                <a:spcPts val="0"/>
              </a:spcAft>
              <a:buFont typeface="Wingdings" panose="05000000000000000000" pitchFamily="2" charset="2"/>
              <a:buChar char="Ø"/>
            </a:pPr>
            <a:r>
              <a:rPr lang="ro-RO" sz="2400" b="1" dirty="0">
                <a:ea typeface="Times New Roman" panose="02020603050405020304" pitchFamily="18" charset="0"/>
              </a:rPr>
              <a:t>Se acordă 3000 euro/ha. Dacă valoarea alocată este depășită, cuantumul se reduce proporțional</a:t>
            </a:r>
          </a:p>
          <a:p>
            <a:pPr marL="457200" indent="-457200" algn="just">
              <a:spcAft>
                <a:spcPts val="0"/>
              </a:spcAft>
              <a:buFont typeface="Wingdings" panose="05000000000000000000" pitchFamily="2" charset="2"/>
              <a:buChar char="Ø"/>
            </a:pPr>
            <a:r>
              <a:rPr lang="ro-RO" sz="2400" b="1" dirty="0">
                <a:ea typeface="Times New Roman" panose="02020603050405020304" pitchFamily="18" charset="0"/>
              </a:rPr>
              <a:t>Valorificarea producției se facă până în 22.11.2021; depunerea documentelor justificative până pe 29.11.2021</a:t>
            </a:r>
          </a:p>
          <a:p>
            <a:pPr marL="457200" indent="-457200" algn="just">
              <a:spcAft>
                <a:spcPts val="0"/>
              </a:spcAft>
              <a:buFont typeface="Wingdings" panose="05000000000000000000" pitchFamily="2" charset="2"/>
              <a:buChar char="Ø"/>
            </a:pPr>
            <a:r>
              <a:rPr lang="ro-RO" sz="2400" b="1" dirty="0">
                <a:ea typeface="Times New Roman" panose="02020603050405020304" pitchFamily="18" charset="0"/>
              </a:rPr>
              <a:t>Plățile vor fi efectuate în luna decembrie 2021 prin Direcțiile Agricole Județene </a:t>
            </a:r>
          </a:p>
          <a:p>
            <a:pPr marL="457200" indent="-457200" algn="just">
              <a:spcAft>
                <a:spcPts val="0"/>
              </a:spcAft>
              <a:buFont typeface="Wingdings" panose="05000000000000000000" pitchFamily="2" charset="2"/>
              <a:buChar char="Ø"/>
            </a:pPr>
            <a:endParaRPr lang="ro-RO" sz="2400" b="1" dirty="0">
              <a:ea typeface="Times New Roman" panose="02020603050405020304" pitchFamily="18" charset="0"/>
            </a:endParaRPr>
          </a:p>
        </p:txBody>
      </p:sp>
    </p:spTree>
    <p:extLst>
      <p:ext uri="{BB962C8B-B14F-4D97-AF65-F5344CB8AC3E}">
        <p14:creationId xmlns:p14="http://schemas.microsoft.com/office/powerpoint/2010/main" val="164303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 y="472382"/>
            <a:ext cx="4174192" cy="503629"/>
          </a:xfrm>
          <a:prstGeom prst="rect">
            <a:avLst/>
          </a:prstGeom>
          <a:noFill/>
          <a:ln>
            <a:noFill/>
          </a:ln>
        </p:spPr>
      </p:pic>
      <p:sp>
        <p:nvSpPr>
          <p:cNvPr id="7" name="Slide Number Placeholder 6">
            <a:extLst>
              <a:ext uri="{FF2B5EF4-FFF2-40B4-BE49-F238E27FC236}">
                <a16:creationId xmlns:a16="http://schemas.microsoft.com/office/drawing/2014/main" id="{0C97D7BE-B20F-40AD-A8A2-97E752224415}"/>
              </a:ext>
            </a:extLst>
          </p:cNvPr>
          <p:cNvSpPr>
            <a:spLocks noGrp="1"/>
          </p:cNvSpPr>
          <p:nvPr>
            <p:ph type="sldNum" sz="quarter" idx="12"/>
          </p:nvPr>
        </p:nvSpPr>
        <p:spPr/>
        <p:txBody>
          <a:bodyPr/>
          <a:lstStyle/>
          <a:p>
            <a:fld id="{E077A807-BE3C-4244-A0B4-E6085D8A6D51}" type="slidenum">
              <a:rPr lang="en-GB" smtClean="0"/>
              <a:t>8</a:t>
            </a:fld>
            <a:endParaRPr lang="en-GB" dirty="0"/>
          </a:p>
        </p:txBody>
      </p:sp>
      <p:sp>
        <p:nvSpPr>
          <p:cNvPr id="9" name="Rectangle 8"/>
          <p:cNvSpPr/>
          <p:nvPr/>
        </p:nvSpPr>
        <p:spPr>
          <a:xfrm>
            <a:off x="1938098" y="1107569"/>
            <a:ext cx="7839326" cy="707886"/>
          </a:xfrm>
          <a:prstGeom prst="rect">
            <a:avLst/>
          </a:prstGeom>
        </p:spPr>
        <p:txBody>
          <a:bodyPr wrap="none">
            <a:spAutoFit/>
          </a:bodyPr>
          <a:lstStyle/>
          <a:p>
            <a:r>
              <a:rPr lang="ro-RO" sz="4000" b="1" dirty="0">
                <a:solidFill>
                  <a:schemeClr val="accent6">
                    <a:lumMod val="50000"/>
                  </a:schemeClr>
                </a:solidFill>
                <a:cs typeface="Arial" panose="020B0604020202020204" pitchFamily="34" charset="0"/>
              </a:rPr>
              <a:t>Ajutor de </a:t>
            </a:r>
            <a:r>
              <a:rPr lang="ro-RO" sz="4000" b="1" dirty="0" err="1">
                <a:solidFill>
                  <a:schemeClr val="accent6">
                    <a:lumMod val="50000"/>
                  </a:schemeClr>
                </a:solidFill>
                <a:cs typeface="Arial" panose="020B0604020202020204" pitchFamily="34" charset="0"/>
              </a:rPr>
              <a:t>minimis</a:t>
            </a:r>
            <a:r>
              <a:rPr lang="ro-RO" sz="4000" b="1" dirty="0">
                <a:solidFill>
                  <a:schemeClr val="accent6">
                    <a:lumMod val="50000"/>
                  </a:schemeClr>
                </a:solidFill>
                <a:cs typeface="Arial" panose="020B0604020202020204" pitchFamily="34" charset="0"/>
              </a:rPr>
              <a:t> în sectorul apicol </a:t>
            </a:r>
            <a:endParaRPr lang="en-US" sz="4000" b="1" dirty="0">
              <a:solidFill>
                <a:schemeClr val="accent6">
                  <a:lumMod val="50000"/>
                </a:schemeClr>
              </a:solidFill>
            </a:endParaRPr>
          </a:p>
        </p:txBody>
      </p:sp>
      <p:sp>
        <p:nvSpPr>
          <p:cNvPr id="6" name="Rectangle 5"/>
          <p:cNvSpPr/>
          <p:nvPr/>
        </p:nvSpPr>
        <p:spPr>
          <a:xfrm>
            <a:off x="439385" y="1572264"/>
            <a:ext cx="9264179" cy="589072"/>
          </a:xfrm>
          <a:prstGeom prst="rect">
            <a:avLst/>
          </a:prstGeom>
        </p:spPr>
        <p:txBody>
          <a:bodyPr wrap="square">
            <a:spAutoFit/>
          </a:bodyPr>
          <a:lstStyle/>
          <a:p>
            <a:pPr>
              <a:lnSpc>
                <a:spcPct val="150000"/>
              </a:lnSpc>
              <a:spcAft>
                <a:spcPts val="800"/>
              </a:spcAft>
            </a:pPr>
            <a:endParaRPr lang="ro-RO" sz="2400" dirty="0">
              <a:cs typeface="Arial" panose="020B0604020202020204" pitchFamily="34" charset="0"/>
            </a:endParaRPr>
          </a:p>
        </p:txBody>
      </p:sp>
      <p:sp>
        <p:nvSpPr>
          <p:cNvPr id="15" name="AutoShape 2" descr="Chemark Rom sustine agricultura ecologica - Chemark R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Chemark Rom sustine agricultura ecologica - Chemark R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385" y="2411708"/>
            <a:ext cx="4557400" cy="31244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DFF7A9D-F847-49FD-BEFA-A06B3BD64768}"/>
              </a:ext>
            </a:extLst>
          </p:cNvPr>
          <p:cNvSpPr/>
          <p:nvPr/>
        </p:nvSpPr>
        <p:spPr>
          <a:xfrm>
            <a:off x="5071474" y="2531631"/>
            <a:ext cx="7017756" cy="3108543"/>
          </a:xfrm>
          <a:prstGeom prst="rect">
            <a:avLst/>
          </a:prstGeom>
        </p:spPr>
        <p:txBody>
          <a:bodyPr wrap="square">
            <a:spAutoFit/>
          </a:bodyPr>
          <a:lstStyle/>
          <a:p>
            <a:pPr marL="457200" indent="-457200" algn="just">
              <a:spcAft>
                <a:spcPts val="0"/>
              </a:spcAft>
              <a:buFont typeface="Wingdings" panose="05000000000000000000" pitchFamily="2" charset="2"/>
              <a:buChar char="Ø"/>
            </a:pPr>
            <a:r>
              <a:rPr lang="ro-RO" sz="2800" b="1" dirty="0">
                <a:ea typeface="Times New Roman" panose="02020603050405020304" pitchFamily="18" charset="0"/>
              </a:rPr>
              <a:t>53,2 mil lei alocate în buget </a:t>
            </a:r>
          </a:p>
          <a:p>
            <a:pPr marL="457200" indent="-457200" algn="just">
              <a:spcAft>
                <a:spcPts val="0"/>
              </a:spcAft>
              <a:buFont typeface="Wingdings" panose="05000000000000000000" pitchFamily="2" charset="2"/>
              <a:buChar char="Ø"/>
            </a:pPr>
            <a:r>
              <a:rPr lang="ro-RO" sz="2800" b="1" dirty="0">
                <a:ea typeface="Times New Roman" panose="02020603050405020304" pitchFamily="18" charset="0"/>
              </a:rPr>
              <a:t>23,7 lei/familia de albine</a:t>
            </a:r>
          </a:p>
          <a:p>
            <a:pPr marL="457200" indent="-457200" algn="just">
              <a:spcAft>
                <a:spcPts val="0"/>
              </a:spcAft>
              <a:buFont typeface="Wingdings" panose="05000000000000000000" pitchFamily="2" charset="2"/>
              <a:buChar char="Ø"/>
            </a:pPr>
            <a:r>
              <a:rPr lang="ro-RO" sz="2800" b="1" dirty="0">
                <a:ea typeface="Times New Roman" panose="02020603050405020304" pitchFamily="18" charset="0"/>
              </a:rPr>
              <a:t>În avizare din septembrie 2021 (proiectul în original a plecat ieri către ultimul minister avizator – Ministerul Justiției)</a:t>
            </a:r>
          </a:p>
          <a:p>
            <a:pPr marL="457200" indent="-457200" algn="just">
              <a:spcAft>
                <a:spcPts val="0"/>
              </a:spcAft>
              <a:buFont typeface="Wingdings" panose="05000000000000000000" pitchFamily="2" charset="2"/>
              <a:buChar char="Ø"/>
            </a:pPr>
            <a:r>
              <a:rPr lang="ro-RO" sz="2800" b="1" dirty="0">
                <a:ea typeface="Times New Roman" panose="02020603050405020304" pitchFamily="18" charset="0"/>
              </a:rPr>
              <a:t>Am redus termenul de depunere al documentelor la 5 zile</a:t>
            </a:r>
            <a:r>
              <a:rPr lang="en-GB" sz="2800" b="1" dirty="0">
                <a:ea typeface="Times New Roman" panose="02020603050405020304" pitchFamily="18" charset="0"/>
              </a:rPr>
              <a:t> - APIA</a:t>
            </a:r>
            <a:endParaRPr lang="ro-RO" sz="2800" b="1" dirty="0">
              <a:ea typeface="Times New Roman" panose="02020603050405020304" pitchFamily="18" charset="0"/>
            </a:endParaRPr>
          </a:p>
        </p:txBody>
      </p:sp>
    </p:spTree>
    <p:extLst>
      <p:ext uri="{BB962C8B-B14F-4D97-AF65-F5344CB8AC3E}">
        <p14:creationId xmlns:p14="http://schemas.microsoft.com/office/powerpoint/2010/main" val="384396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ORDIN-logo-pe-1-rand-cu albastru-210">
            <a:extLst>
              <a:ext uri="{FF2B5EF4-FFF2-40B4-BE49-F238E27FC236}">
                <a16:creationId xmlns:a16="http://schemas.microsoft.com/office/drawing/2014/main" id="{75E7A6D7-29C8-47A5-A315-D79D08C75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8" y="330656"/>
            <a:ext cx="4174192" cy="503629"/>
          </a:xfrm>
          <a:prstGeom prst="rect">
            <a:avLst/>
          </a:prstGeom>
          <a:noFill/>
          <a:ln>
            <a:noFill/>
          </a:ln>
        </p:spPr>
      </p:pic>
      <p:sp>
        <p:nvSpPr>
          <p:cNvPr id="14" name="Rectangle 13"/>
          <p:cNvSpPr/>
          <p:nvPr/>
        </p:nvSpPr>
        <p:spPr>
          <a:xfrm>
            <a:off x="1243809" y="2142309"/>
            <a:ext cx="10020902" cy="3785652"/>
          </a:xfrm>
          <a:prstGeom prst="rect">
            <a:avLst/>
          </a:prstGeom>
        </p:spPr>
        <p:txBody>
          <a:bodyPr wrap="square">
            <a:spAutoFit/>
          </a:bodyPr>
          <a:lstStyle/>
          <a:p>
            <a:pPr algn="just">
              <a:spcAft>
                <a:spcPts val="0"/>
              </a:spcAft>
            </a:pPr>
            <a:r>
              <a:rPr lang="ro-RO" sz="2400" b="1" dirty="0">
                <a:effectLst/>
                <a:ea typeface="Times New Roman" panose="02020603050405020304" pitchFamily="18" charset="0"/>
              </a:rPr>
              <a:t>Green Deal – F2F &amp; Biodiversitate</a:t>
            </a:r>
          </a:p>
          <a:p>
            <a:pPr algn="just">
              <a:spcAft>
                <a:spcPts val="0"/>
              </a:spcAft>
            </a:pPr>
            <a:r>
              <a:rPr lang="ro-RO" sz="2400" b="1" dirty="0">
                <a:ea typeface="Times New Roman" panose="02020603050405020304" pitchFamily="18" charset="0"/>
              </a:rPr>
              <a:t>Reformă majoră din perspectiva eligibilității (conformitatea plăților      performanța utilizării fondurilor</a:t>
            </a:r>
          </a:p>
          <a:p>
            <a:pPr algn="just">
              <a:spcAft>
                <a:spcPts val="0"/>
              </a:spcAft>
            </a:pPr>
            <a:r>
              <a:rPr lang="ro-RO" sz="2400" b="1" dirty="0">
                <a:ea typeface="Times New Roman" panose="02020603050405020304" pitchFamily="18" charset="0"/>
              </a:rPr>
              <a:t>Criza </a:t>
            </a:r>
            <a:r>
              <a:rPr lang="ro-RO" sz="2400" b="1" dirty="0" err="1">
                <a:ea typeface="Times New Roman" panose="02020603050405020304" pitchFamily="18" charset="0"/>
              </a:rPr>
              <a:t>Covid</a:t>
            </a:r>
            <a:r>
              <a:rPr lang="ro-RO" sz="2400" b="1" dirty="0">
                <a:ea typeface="Times New Roman" panose="02020603050405020304" pitchFamily="18" charset="0"/>
              </a:rPr>
              <a:t> 19</a:t>
            </a:r>
          </a:p>
          <a:p>
            <a:pPr algn="just">
              <a:spcAft>
                <a:spcPts val="0"/>
              </a:spcAft>
            </a:pPr>
            <a:endParaRPr lang="ro-RO" sz="2400" b="1" dirty="0">
              <a:ea typeface="Times New Roman" panose="02020603050405020304" pitchFamily="18" charset="0"/>
            </a:endParaRPr>
          </a:p>
          <a:p>
            <a:pPr algn="just">
              <a:spcAft>
                <a:spcPts val="0"/>
              </a:spcAft>
            </a:pPr>
            <a:r>
              <a:rPr lang="ro-RO" sz="2400" b="1" dirty="0" err="1">
                <a:ea typeface="Times New Roman" panose="02020603050405020304" pitchFamily="18" charset="0"/>
              </a:rPr>
              <a:t>Intârzieri</a:t>
            </a:r>
            <a:r>
              <a:rPr lang="ro-RO" sz="2400" b="1" dirty="0">
                <a:ea typeface="Times New Roman" panose="02020603050405020304" pitchFamily="18" charset="0"/>
              </a:rPr>
              <a:t> substanțiale în negocieri </a:t>
            </a:r>
          </a:p>
          <a:p>
            <a:pPr algn="just">
              <a:spcAft>
                <a:spcPts val="0"/>
              </a:spcAft>
            </a:pPr>
            <a:r>
              <a:rPr lang="ro-RO" sz="2400" b="1" dirty="0">
                <a:ea typeface="Times New Roman" panose="02020603050405020304" pitchFamily="18" charset="0"/>
              </a:rPr>
              <a:t>	iunie 2018 – propunerea pachetului legislativ PAC de către COM</a:t>
            </a:r>
          </a:p>
          <a:p>
            <a:pPr algn="just">
              <a:spcAft>
                <a:spcPts val="0"/>
              </a:spcAft>
            </a:pPr>
            <a:r>
              <a:rPr lang="ro-RO" sz="2400" b="1" dirty="0">
                <a:ea typeface="Times New Roman" panose="02020603050405020304" pitchFamily="18" charset="0"/>
              </a:rPr>
              <a:t>	octombrie 2020 – abordarea generală Consiliul UE</a:t>
            </a:r>
          </a:p>
          <a:p>
            <a:pPr algn="just">
              <a:spcAft>
                <a:spcPts val="0"/>
              </a:spcAft>
            </a:pPr>
            <a:r>
              <a:rPr lang="ro-RO" sz="2400" b="1" dirty="0">
                <a:ea typeface="Times New Roman" panose="02020603050405020304" pitchFamily="18" charset="0"/>
              </a:rPr>
              <a:t>	iunie 2021 – </a:t>
            </a:r>
            <a:r>
              <a:rPr lang="ro-RO" sz="2400" b="1" dirty="0" err="1">
                <a:ea typeface="Times New Roman" panose="02020603050405020304" pitchFamily="18" charset="0"/>
              </a:rPr>
              <a:t>agreerea</a:t>
            </a:r>
            <a:r>
              <a:rPr lang="ro-RO" sz="2400" b="1" dirty="0">
                <a:ea typeface="Times New Roman" panose="02020603050405020304" pitchFamily="18" charset="0"/>
              </a:rPr>
              <a:t> politică (</a:t>
            </a:r>
            <a:r>
              <a:rPr lang="ro-RO" sz="2400" b="1" dirty="0" err="1">
                <a:ea typeface="Times New Roman" panose="02020603050405020304" pitchFamily="18" charset="0"/>
              </a:rPr>
              <a:t>trialog</a:t>
            </a:r>
            <a:r>
              <a:rPr lang="ro-RO" sz="2400" b="1" dirty="0">
                <a:ea typeface="Times New Roman" panose="02020603050405020304" pitchFamily="18" charset="0"/>
              </a:rPr>
              <a:t>)</a:t>
            </a:r>
          </a:p>
          <a:p>
            <a:pPr algn="just">
              <a:spcAft>
                <a:spcPts val="0"/>
              </a:spcAft>
            </a:pPr>
            <a:endParaRPr lang="ro-RO" sz="2400" b="1" dirty="0">
              <a:ea typeface="Times New Roman" panose="02020603050405020304" pitchFamily="18" charset="0"/>
            </a:endParaRPr>
          </a:p>
        </p:txBody>
      </p:sp>
      <p:sp>
        <p:nvSpPr>
          <p:cNvPr id="15" name="AutoShape 2" descr="Under the USDA's Definition, 90 Percent of Iowa's Farms Are “Family Farms”  | Modern Farmer"/>
          <p:cNvSpPr>
            <a:spLocks noChangeAspect="1" noChangeArrowheads="1"/>
          </p:cNvSpPr>
          <p:nvPr/>
        </p:nvSpPr>
        <p:spPr bwMode="auto">
          <a:xfrm>
            <a:off x="138158" y="-5189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Opinion: The family farm is changing but not dying | Farmtario"/>
          <p:cNvSpPr>
            <a:spLocks noChangeAspect="1" noChangeArrowheads="1"/>
          </p:cNvSpPr>
          <p:nvPr/>
        </p:nvSpPr>
        <p:spPr bwMode="auto">
          <a:xfrm>
            <a:off x="7281908" y="5773975"/>
            <a:ext cx="174773" cy="17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31DB725-7652-4E10-BBEF-844C123285B1}"/>
              </a:ext>
            </a:extLst>
          </p:cNvPr>
          <p:cNvSpPr/>
          <p:nvPr/>
        </p:nvSpPr>
        <p:spPr>
          <a:xfrm>
            <a:off x="817547" y="927935"/>
            <a:ext cx="10873426" cy="707886"/>
          </a:xfrm>
          <a:prstGeom prst="rect">
            <a:avLst/>
          </a:prstGeom>
        </p:spPr>
        <p:txBody>
          <a:bodyPr wrap="none">
            <a:spAutoFit/>
          </a:bodyPr>
          <a:lstStyle/>
          <a:p>
            <a:r>
              <a:rPr lang="ro-RO" sz="4000" b="1" dirty="0">
                <a:solidFill>
                  <a:schemeClr val="accent6">
                    <a:lumMod val="50000"/>
                  </a:schemeClr>
                </a:solidFill>
                <a:cs typeface="Arial" panose="020B0604020202020204" pitchFamily="34" charset="0"/>
              </a:rPr>
              <a:t>Stadiul </a:t>
            </a:r>
            <a:r>
              <a:rPr lang="ro-RO" sz="4000" b="1" dirty="0" err="1">
                <a:solidFill>
                  <a:schemeClr val="accent6">
                    <a:lumMod val="50000"/>
                  </a:schemeClr>
                </a:solidFill>
                <a:cs typeface="Arial" panose="020B0604020202020204" pitchFamily="34" charset="0"/>
              </a:rPr>
              <a:t>eleborării</a:t>
            </a:r>
            <a:r>
              <a:rPr lang="ro-RO" sz="4000" b="1" dirty="0">
                <a:solidFill>
                  <a:schemeClr val="accent6">
                    <a:lumMod val="50000"/>
                  </a:schemeClr>
                </a:solidFill>
                <a:cs typeface="Arial" panose="020B0604020202020204" pitchFamily="34" charset="0"/>
              </a:rPr>
              <a:t> Planului Național Strategic (PNS)</a:t>
            </a:r>
            <a:endParaRPr lang="en-US" sz="4000" b="1" dirty="0">
              <a:solidFill>
                <a:schemeClr val="accent6">
                  <a:lumMod val="50000"/>
                </a:schemeClr>
              </a:solidFill>
            </a:endParaRPr>
          </a:p>
        </p:txBody>
      </p:sp>
      <p:sp>
        <p:nvSpPr>
          <p:cNvPr id="18" name="Arrow: Notched Right 8">
            <a:extLst>
              <a:ext uri="{FF2B5EF4-FFF2-40B4-BE49-F238E27FC236}">
                <a16:creationId xmlns:a16="http://schemas.microsoft.com/office/drawing/2014/main" id="{2F2EC254-E568-41FD-9E7D-A3A277B16292}"/>
              </a:ext>
            </a:extLst>
          </p:cNvPr>
          <p:cNvSpPr/>
          <p:nvPr/>
        </p:nvSpPr>
        <p:spPr>
          <a:xfrm>
            <a:off x="11198036" y="2708709"/>
            <a:ext cx="359690" cy="121920"/>
          </a:xfrm>
          <a:prstGeom prst="notched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871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18734</TotalTime>
  <Words>1263</Words>
  <Application>Microsoft Office PowerPoint</Application>
  <PresentationFormat>Widescreen</PresentationFormat>
  <Paragraphs>277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Agenția pentru Finanțarea Investițiilor Rurale – AFIR  </vt:lpstr>
      <vt:lpstr>PowerPoint Presentation</vt:lpstr>
      <vt:lpstr>PowerPoint Presentation</vt:lpstr>
      <vt:lpstr>Ajutor de minimis pentru susținerea producței de usturoi - 2021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an de guvernare</dc:title>
  <dc:creator>Sebastian Eftimie</dc:creator>
  <cp:lastModifiedBy>Liviu Bodolan</cp:lastModifiedBy>
  <cp:revision>319</cp:revision>
  <cp:lastPrinted>2021-11-11T17:37:52Z</cp:lastPrinted>
  <dcterms:created xsi:type="dcterms:W3CDTF">2020-11-04T13:11:41Z</dcterms:created>
  <dcterms:modified xsi:type="dcterms:W3CDTF">2021-11-12T17:20:14Z</dcterms:modified>
</cp:coreProperties>
</file>